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7.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8.xml" ContentType="application/vnd.openxmlformats-officedocument.presentationml.tags+xml"/>
  <Override PartName="/ppt/notesSlides/notesSlide8.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9.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4"/>
  </p:sldMasterIdLst>
  <p:notesMasterIdLst>
    <p:notesMasterId r:id="rId19"/>
  </p:notesMasterIdLst>
  <p:sldIdLst>
    <p:sldId id="256" r:id="rId5"/>
    <p:sldId id="257" r:id="rId6"/>
    <p:sldId id="258" r:id="rId7"/>
    <p:sldId id="259" r:id="rId8"/>
    <p:sldId id="268" r:id="rId9"/>
    <p:sldId id="269" r:id="rId10"/>
    <p:sldId id="260" r:id="rId11"/>
    <p:sldId id="261" r:id="rId12"/>
    <p:sldId id="262" r:id="rId13"/>
    <p:sldId id="263" r:id="rId14"/>
    <p:sldId id="265" r:id="rId15"/>
    <p:sldId id="266" r:id="rId16"/>
    <p:sldId id="264" r:id="rId17"/>
    <p:sldId id="26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88571"/>
  </p:normalViewPr>
  <p:slideViewPr>
    <p:cSldViewPr snapToGrid="0" snapToObjects="1">
      <p:cViewPr varScale="1">
        <p:scale>
          <a:sx n="104" d="100"/>
          <a:sy n="104" d="100"/>
        </p:scale>
        <p:origin x="232" y="384"/>
      </p:cViewPr>
      <p:guideLst/>
    </p:cSldViewPr>
  </p:slideViewPr>
  <p:notesTextViewPr>
    <p:cViewPr>
      <p:scale>
        <a:sx n="1" d="1"/>
        <a:sy n="1" d="1"/>
      </p:scale>
      <p:origin x="0" y="0"/>
    </p:cViewPr>
  </p:notesTextViewPr>
  <p:sorterViewPr>
    <p:cViewPr>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D60977C-2E34-4644-9F19-7B28A101D497}" type="doc">
      <dgm:prSet loTypeId="urn:microsoft.com/office/officeart/2005/8/layout/process1" loCatId="" qsTypeId="urn:microsoft.com/office/officeart/2005/8/quickstyle/simple1" qsCatId="simple" csTypeId="urn:microsoft.com/office/officeart/2005/8/colors/accent1_2" csCatId="accent1" phldr="1"/>
      <dgm:spPr/>
    </dgm:pt>
    <dgm:pt modelId="{590B8238-0017-DB46-B8D1-D3FD456E05D9}">
      <dgm:prSet phldrT="[Text]"/>
      <dgm:spPr/>
      <dgm:t>
        <a:bodyPr/>
        <a:lstStyle/>
        <a:p>
          <a:r>
            <a:rPr lang="en-GB" dirty="0"/>
            <a:t>Item Assumptions</a:t>
          </a:r>
        </a:p>
      </dgm:t>
    </dgm:pt>
    <dgm:pt modelId="{01037BFF-117A-F844-84E5-9C1AEF331F6F}" type="parTrans" cxnId="{D36738F5-EAF9-334F-A741-CD12C30B6E91}">
      <dgm:prSet/>
      <dgm:spPr/>
      <dgm:t>
        <a:bodyPr/>
        <a:lstStyle/>
        <a:p>
          <a:endParaRPr lang="en-GB"/>
        </a:p>
      </dgm:t>
    </dgm:pt>
    <dgm:pt modelId="{045811E1-423A-D54F-B000-B8E1D9A25825}" type="sibTrans" cxnId="{D36738F5-EAF9-334F-A741-CD12C30B6E91}">
      <dgm:prSet/>
      <dgm:spPr/>
      <dgm:t>
        <a:bodyPr/>
        <a:lstStyle/>
        <a:p>
          <a:endParaRPr lang="en-GB"/>
        </a:p>
      </dgm:t>
    </dgm:pt>
    <dgm:pt modelId="{B1C9110F-C096-E948-8145-87A1E4FBA917}">
      <dgm:prSet phldrT="[Text]"/>
      <dgm:spPr/>
      <dgm:t>
        <a:bodyPr/>
        <a:lstStyle/>
        <a:p>
          <a:r>
            <a:rPr lang="en-GB" dirty="0"/>
            <a:t>Reliability</a:t>
          </a:r>
        </a:p>
      </dgm:t>
    </dgm:pt>
    <dgm:pt modelId="{7CFD594E-AFCF-CF48-8724-CF9A878F6C20}" type="parTrans" cxnId="{AF776834-EDA9-3042-B313-6AD80C68565A}">
      <dgm:prSet/>
      <dgm:spPr/>
      <dgm:t>
        <a:bodyPr/>
        <a:lstStyle/>
        <a:p>
          <a:endParaRPr lang="en-GB"/>
        </a:p>
      </dgm:t>
    </dgm:pt>
    <dgm:pt modelId="{7BFBF28A-D5CB-4848-B982-CD9D2EEB18D4}" type="sibTrans" cxnId="{AF776834-EDA9-3042-B313-6AD80C68565A}">
      <dgm:prSet/>
      <dgm:spPr/>
      <dgm:t>
        <a:bodyPr/>
        <a:lstStyle/>
        <a:p>
          <a:endParaRPr lang="en-GB"/>
        </a:p>
      </dgm:t>
    </dgm:pt>
    <dgm:pt modelId="{B1B451B5-E1EC-FC40-8B5B-4C0F52C4F8BE}">
      <dgm:prSet phldrT="[Text]"/>
      <dgm:spPr/>
      <dgm:t>
        <a:bodyPr/>
        <a:lstStyle/>
        <a:p>
          <a:r>
            <a:rPr lang="en-GB" dirty="0"/>
            <a:t>Sum/Mean score</a:t>
          </a:r>
        </a:p>
      </dgm:t>
    </dgm:pt>
    <dgm:pt modelId="{8D57A9D3-8C52-0846-B150-D44D725CD878}" type="parTrans" cxnId="{9686986A-A517-CC45-A06D-BA3B7EDA4F46}">
      <dgm:prSet/>
      <dgm:spPr/>
      <dgm:t>
        <a:bodyPr/>
        <a:lstStyle/>
        <a:p>
          <a:endParaRPr lang="en-GB"/>
        </a:p>
      </dgm:t>
    </dgm:pt>
    <dgm:pt modelId="{F971989D-30F7-3B49-95AC-62D693375407}" type="sibTrans" cxnId="{9686986A-A517-CC45-A06D-BA3B7EDA4F46}">
      <dgm:prSet/>
      <dgm:spPr/>
      <dgm:t>
        <a:bodyPr/>
        <a:lstStyle/>
        <a:p>
          <a:endParaRPr lang="en-GB"/>
        </a:p>
      </dgm:t>
    </dgm:pt>
    <dgm:pt modelId="{0D7C9554-7FEB-8F49-91D8-16E240D4F73E}" type="pres">
      <dgm:prSet presAssocID="{ED60977C-2E34-4644-9F19-7B28A101D497}" presName="Name0" presStyleCnt="0">
        <dgm:presLayoutVars>
          <dgm:dir/>
          <dgm:resizeHandles val="exact"/>
        </dgm:presLayoutVars>
      </dgm:prSet>
      <dgm:spPr/>
    </dgm:pt>
    <dgm:pt modelId="{05EDE1BE-22D3-EE4E-81C9-D14367FB5EEE}" type="pres">
      <dgm:prSet presAssocID="{590B8238-0017-DB46-B8D1-D3FD456E05D9}" presName="node" presStyleLbl="node1" presStyleIdx="0" presStyleCnt="3">
        <dgm:presLayoutVars>
          <dgm:bulletEnabled val="1"/>
        </dgm:presLayoutVars>
      </dgm:prSet>
      <dgm:spPr/>
    </dgm:pt>
    <dgm:pt modelId="{DC536581-1C97-0E4C-93F1-DFA6EA682286}" type="pres">
      <dgm:prSet presAssocID="{045811E1-423A-D54F-B000-B8E1D9A25825}" presName="sibTrans" presStyleLbl="sibTrans2D1" presStyleIdx="0" presStyleCnt="2"/>
      <dgm:spPr/>
    </dgm:pt>
    <dgm:pt modelId="{072B5053-FC83-964A-A500-56C971A85F57}" type="pres">
      <dgm:prSet presAssocID="{045811E1-423A-D54F-B000-B8E1D9A25825}" presName="connectorText" presStyleLbl="sibTrans2D1" presStyleIdx="0" presStyleCnt="2"/>
      <dgm:spPr/>
    </dgm:pt>
    <dgm:pt modelId="{379B718B-689E-3A48-81C2-CA938A540E87}" type="pres">
      <dgm:prSet presAssocID="{B1C9110F-C096-E948-8145-87A1E4FBA917}" presName="node" presStyleLbl="node1" presStyleIdx="1" presStyleCnt="3">
        <dgm:presLayoutVars>
          <dgm:bulletEnabled val="1"/>
        </dgm:presLayoutVars>
      </dgm:prSet>
      <dgm:spPr/>
    </dgm:pt>
    <dgm:pt modelId="{06FBBA32-C683-AD4C-ACAB-B20E0F988659}" type="pres">
      <dgm:prSet presAssocID="{7BFBF28A-D5CB-4848-B982-CD9D2EEB18D4}" presName="sibTrans" presStyleLbl="sibTrans2D1" presStyleIdx="1" presStyleCnt="2"/>
      <dgm:spPr/>
    </dgm:pt>
    <dgm:pt modelId="{B543006D-7D0A-804B-8024-357CB3D50EF6}" type="pres">
      <dgm:prSet presAssocID="{7BFBF28A-D5CB-4848-B982-CD9D2EEB18D4}" presName="connectorText" presStyleLbl="sibTrans2D1" presStyleIdx="1" presStyleCnt="2"/>
      <dgm:spPr/>
    </dgm:pt>
    <dgm:pt modelId="{45E793D2-C24F-F641-83FF-A2A83C7582F6}" type="pres">
      <dgm:prSet presAssocID="{B1B451B5-E1EC-FC40-8B5B-4C0F52C4F8BE}" presName="node" presStyleLbl="node1" presStyleIdx="2" presStyleCnt="3">
        <dgm:presLayoutVars>
          <dgm:bulletEnabled val="1"/>
        </dgm:presLayoutVars>
      </dgm:prSet>
      <dgm:spPr/>
    </dgm:pt>
  </dgm:ptLst>
  <dgm:cxnLst>
    <dgm:cxn modelId="{AF776834-EDA9-3042-B313-6AD80C68565A}" srcId="{ED60977C-2E34-4644-9F19-7B28A101D497}" destId="{B1C9110F-C096-E948-8145-87A1E4FBA917}" srcOrd="1" destOrd="0" parTransId="{7CFD594E-AFCF-CF48-8724-CF9A878F6C20}" sibTransId="{7BFBF28A-D5CB-4848-B982-CD9D2EEB18D4}"/>
    <dgm:cxn modelId="{577BC446-8D40-6B43-8FE1-A1E229882801}" type="presOf" srcId="{590B8238-0017-DB46-B8D1-D3FD456E05D9}" destId="{05EDE1BE-22D3-EE4E-81C9-D14367FB5EEE}" srcOrd="0" destOrd="0" presId="urn:microsoft.com/office/officeart/2005/8/layout/process1"/>
    <dgm:cxn modelId="{D995B764-F742-C043-8319-64D3DB1AD905}" type="presOf" srcId="{7BFBF28A-D5CB-4848-B982-CD9D2EEB18D4}" destId="{B543006D-7D0A-804B-8024-357CB3D50EF6}" srcOrd="1" destOrd="0" presId="urn:microsoft.com/office/officeart/2005/8/layout/process1"/>
    <dgm:cxn modelId="{9686986A-A517-CC45-A06D-BA3B7EDA4F46}" srcId="{ED60977C-2E34-4644-9F19-7B28A101D497}" destId="{B1B451B5-E1EC-FC40-8B5B-4C0F52C4F8BE}" srcOrd="2" destOrd="0" parTransId="{8D57A9D3-8C52-0846-B150-D44D725CD878}" sibTransId="{F971989D-30F7-3B49-95AC-62D693375407}"/>
    <dgm:cxn modelId="{27F78476-516E-4247-9EA4-F9BD396475A2}" type="presOf" srcId="{B1B451B5-E1EC-FC40-8B5B-4C0F52C4F8BE}" destId="{45E793D2-C24F-F641-83FF-A2A83C7582F6}" srcOrd="0" destOrd="0" presId="urn:microsoft.com/office/officeart/2005/8/layout/process1"/>
    <dgm:cxn modelId="{30083D8D-F260-E745-89F8-A9DE65FB35EF}" type="presOf" srcId="{ED60977C-2E34-4644-9F19-7B28A101D497}" destId="{0D7C9554-7FEB-8F49-91D8-16E240D4F73E}" srcOrd="0" destOrd="0" presId="urn:microsoft.com/office/officeart/2005/8/layout/process1"/>
    <dgm:cxn modelId="{2641799F-66FF-2943-9C9E-C04E7B2C0E7D}" type="presOf" srcId="{7BFBF28A-D5CB-4848-B982-CD9D2EEB18D4}" destId="{06FBBA32-C683-AD4C-ACAB-B20E0F988659}" srcOrd="0" destOrd="0" presId="urn:microsoft.com/office/officeart/2005/8/layout/process1"/>
    <dgm:cxn modelId="{BC2063A9-A304-614E-BE55-CF7BA112BA6B}" type="presOf" srcId="{045811E1-423A-D54F-B000-B8E1D9A25825}" destId="{072B5053-FC83-964A-A500-56C971A85F57}" srcOrd="1" destOrd="0" presId="urn:microsoft.com/office/officeart/2005/8/layout/process1"/>
    <dgm:cxn modelId="{284191C9-7BEE-424C-80C6-96767EF15D1A}" type="presOf" srcId="{045811E1-423A-D54F-B000-B8E1D9A25825}" destId="{DC536581-1C97-0E4C-93F1-DFA6EA682286}" srcOrd="0" destOrd="0" presId="urn:microsoft.com/office/officeart/2005/8/layout/process1"/>
    <dgm:cxn modelId="{15F00EE8-67A7-5841-A234-75F5D9EC52B8}" type="presOf" srcId="{B1C9110F-C096-E948-8145-87A1E4FBA917}" destId="{379B718B-689E-3A48-81C2-CA938A540E87}" srcOrd="0" destOrd="0" presId="urn:microsoft.com/office/officeart/2005/8/layout/process1"/>
    <dgm:cxn modelId="{D36738F5-EAF9-334F-A741-CD12C30B6E91}" srcId="{ED60977C-2E34-4644-9F19-7B28A101D497}" destId="{590B8238-0017-DB46-B8D1-D3FD456E05D9}" srcOrd="0" destOrd="0" parTransId="{01037BFF-117A-F844-84E5-9C1AEF331F6F}" sibTransId="{045811E1-423A-D54F-B000-B8E1D9A25825}"/>
    <dgm:cxn modelId="{6D118A1E-D938-D54D-A1EF-8C974F459F53}" type="presParOf" srcId="{0D7C9554-7FEB-8F49-91D8-16E240D4F73E}" destId="{05EDE1BE-22D3-EE4E-81C9-D14367FB5EEE}" srcOrd="0" destOrd="0" presId="urn:microsoft.com/office/officeart/2005/8/layout/process1"/>
    <dgm:cxn modelId="{02C1016C-F980-834C-9232-3B7DB6C0F7E8}" type="presParOf" srcId="{0D7C9554-7FEB-8F49-91D8-16E240D4F73E}" destId="{DC536581-1C97-0E4C-93F1-DFA6EA682286}" srcOrd="1" destOrd="0" presId="urn:microsoft.com/office/officeart/2005/8/layout/process1"/>
    <dgm:cxn modelId="{A6814F43-BD92-2341-A017-57321D97E311}" type="presParOf" srcId="{DC536581-1C97-0E4C-93F1-DFA6EA682286}" destId="{072B5053-FC83-964A-A500-56C971A85F57}" srcOrd="0" destOrd="0" presId="urn:microsoft.com/office/officeart/2005/8/layout/process1"/>
    <dgm:cxn modelId="{AEC4C236-0849-564F-A8A3-7BBED732A99E}" type="presParOf" srcId="{0D7C9554-7FEB-8F49-91D8-16E240D4F73E}" destId="{379B718B-689E-3A48-81C2-CA938A540E87}" srcOrd="2" destOrd="0" presId="urn:microsoft.com/office/officeart/2005/8/layout/process1"/>
    <dgm:cxn modelId="{ACF5BBFC-47DD-3B4A-9488-917960CDB98E}" type="presParOf" srcId="{0D7C9554-7FEB-8F49-91D8-16E240D4F73E}" destId="{06FBBA32-C683-AD4C-ACAB-B20E0F988659}" srcOrd="3" destOrd="0" presId="urn:microsoft.com/office/officeart/2005/8/layout/process1"/>
    <dgm:cxn modelId="{8779C473-573F-D342-9E3E-91CCF6A72E66}" type="presParOf" srcId="{06FBBA32-C683-AD4C-ACAB-B20E0F988659}" destId="{B543006D-7D0A-804B-8024-357CB3D50EF6}" srcOrd="0" destOrd="0" presId="urn:microsoft.com/office/officeart/2005/8/layout/process1"/>
    <dgm:cxn modelId="{F0B6773D-A24E-D746-AC47-83305D6E1070}" type="presParOf" srcId="{0D7C9554-7FEB-8F49-91D8-16E240D4F73E}" destId="{45E793D2-C24F-F641-83FF-A2A83C7582F6}" srcOrd="4"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EDE1BE-22D3-EE4E-81C9-D14367FB5EEE}">
      <dsp:nvSpPr>
        <dsp:cNvPr id="0" name=""/>
        <dsp:cNvSpPr/>
      </dsp:nvSpPr>
      <dsp:spPr>
        <a:xfrm>
          <a:off x="9909" y="1209359"/>
          <a:ext cx="2961738" cy="177704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dirty="0"/>
            <a:t>Item Assumptions</a:t>
          </a:r>
        </a:p>
      </dsp:txBody>
      <dsp:txXfrm>
        <a:off x="61957" y="1261407"/>
        <a:ext cx="2857642" cy="1672947"/>
      </dsp:txXfrm>
    </dsp:sp>
    <dsp:sp modelId="{DC536581-1C97-0E4C-93F1-DFA6EA682286}">
      <dsp:nvSpPr>
        <dsp:cNvPr id="0" name=""/>
        <dsp:cNvSpPr/>
      </dsp:nvSpPr>
      <dsp:spPr>
        <a:xfrm>
          <a:off x="3267821" y="1730625"/>
          <a:ext cx="627888" cy="73451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00150">
            <a:lnSpc>
              <a:spcPct val="90000"/>
            </a:lnSpc>
            <a:spcBef>
              <a:spcPct val="0"/>
            </a:spcBef>
            <a:spcAft>
              <a:spcPct val="35000"/>
            </a:spcAft>
            <a:buNone/>
          </a:pPr>
          <a:endParaRPr lang="en-GB" sz="2700" kern="1200"/>
        </a:p>
      </dsp:txBody>
      <dsp:txXfrm>
        <a:off x="3267821" y="1877527"/>
        <a:ext cx="439522" cy="440707"/>
      </dsp:txXfrm>
    </dsp:sp>
    <dsp:sp modelId="{379B718B-689E-3A48-81C2-CA938A540E87}">
      <dsp:nvSpPr>
        <dsp:cNvPr id="0" name=""/>
        <dsp:cNvSpPr/>
      </dsp:nvSpPr>
      <dsp:spPr>
        <a:xfrm>
          <a:off x="4156343" y="1209359"/>
          <a:ext cx="2961738" cy="177704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dirty="0"/>
            <a:t>Reliability</a:t>
          </a:r>
        </a:p>
      </dsp:txBody>
      <dsp:txXfrm>
        <a:off x="4208391" y="1261407"/>
        <a:ext cx="2857642" cy="1672947"/>
      </dsp:txXfrm>
    </dsp:sp>
    <dsp:sp modelId="{06FBBA32-C683-AD4C-ACAB-B20E0F988659}">
      <dsp:nvSpPr>
        <dsp:cNvPr id="0" name=""/>
        <dsp:cNvSpPr/>
      </dsp:nvSpPr>
      <dsp:spPr>
        <a:xfrm>
          <a:off x="7414255" y="1730625"/>
          <a:ext cx="627888" cy="73451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00150">
            <a:lnSpc>
              <a:spcPct val="90000"/>
            </a:lnSpc>
            <a:spcBef>
              <a:spcPct val="0"/>
            </a:spcBef>
            <a:spcAft>
              <a:spcPct val="35000"/>
            </a:spcAft>
            <a:buNone/>
          </a:pPr>
          <a:endParaRPr lang="en-GB" sz="2700" kern="1200"/>
        </a:p>
      </dsp:txBody>
      <dsp:txXfrm>
        <a:off x="7414255" y="1877527"/>
        <a:ext cx="439522" cy="440707"/>
      </dsp:txXfrm>
    </dsp:sp>
    <dsp:sp modelId="{45E793D2-C24F-F641-83FF-A2A83C7582F6}">
      <dsp:nvSpPr>
        <dsp:cNvPr id="0" name=""/>
        <dsp:cNvSpPr/>
      </dsp:nvSpPr>
      <dsp:spPr>
        <a:xfrm>
          <a:off x="8302777" y="1209359"/>
          <a:ext cx="2961738" cy="177704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GB" sz="3400" kern="1200" dirty="0"/>
            <a:t>Sum/Mean score</a:t>
          </a:r>
        </a:p>
      </dsp:txBody>
      <dsp:txXfrm>
        <a:off x="8354825" y="1261407"/>
        <a:ext cx="2857642" cy="1672947"/>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2-24T11:29:20.233"/>
    </inkml:context>
    <inkml:brush xml:id="br0">
      <inkml:brushProperty name="width" value="0.05" units="cm"/>
      <inkml:brushProperty name="height" value="0.05" units="cm"/>
    </inkml:brush>
  </inkml:definitions>
  <inkml:trace contextRef="#ctx0" brushRef="#br0">4 0 24575,'-3'5'0,"22"2"0,30 2 0,24 3 0,21 1 0,14 2 0,11 0 0,4 0 0,1 1 0,-5-1 0,-10-2 0,-15 0 0,-19-3 0,9 2 0,-19-2 0,1 1 0,19 3 0,-12-2 0,15 3 0,13 2 0,10 1 0,5 2 0,4 0 0,-1 1 0,-3-1 0,-7 0 0,-9-1 0,-13-2 0,-16-1 0,-20-3 0,40 24 0,2 8 0,-6-5 0,-36-28 0,-19-4 0,-19-5 0,-7-1 0,-5 4 0,4-1 0,6 10 0,30 37 0,8 2 0,-11-6 0,3 0 0,-2-11 0,-1-4 0,20 23 0,-12-26 0,-31-23 0,-2-5 0,-1-1 0,12-2 0,-8 1 0,3-2 0,-11-1 0,1 1 0,3-4 0,6-1 0,13-5 0,8 7 0,3-2 0,2 7 0,-6 0 0,17 5 0,5 5 0,32 10 0,3 1 0,-44-9 0,0-1 0,42 4 0,-25-6 0,2-6 0,-32-3 0,-5 0 0,-20-2 0,-10 2 0,-4-2 0,-1-16 0,-7-30 0,-1-5 0,2 11 0,-8-54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2-24T11:29:21.673"/>
    </inkml:context>
    <inkml:brush xml:id="br0">
      <inkml:brushProperty name="width" value="0.05" units="cm"/>
      <inkml:brushProperty name="height" value="0.05" units="cm"/>
    </inkml:brush>
  </inkml:definitions>
  <inkml:trace contextRef="#ctx0" brushRef="#br0">0 0 24575,'10'35'0,"11"10"0,30 34 0,-7-20 0,5 5-2557,10 8 0,9 6 2557,-15-22 0,6 3 0,3 2 0,0-1-534,1 1 0,1 0 1,2-1-1,-1 0 534,1-1 0,1-1 0,0 0 0,0 2 0,2 4 0,2 3 0,-4-2 0,-5-7 196,-9-9 1,-5-5 0,1 2-197,4 7 0,0 3 0,-6-7 0,-5-7 0,-3-3 0,0 1 0,-3 1 0,17 32 0,-18-25 0,0 2 0,-1 1 0,0 2 701,7 10 0,0 5-701,-5 7 0,1 4 85,1-10 1,5 3 0,1 3-86,-4-7 0,2 3 0,2 0 0,0-1 0,0-4 0,1-1 0,2-1 0,1-1 0,5 2 0,3-1 0,0-2 0,0-3 0,5 3 0,0-4 0,0-2 64,2-2 1,1-2-1,-1-3-64,17 10 0,-2-4 0,-6-3 0,-6-6 0,17 2 0,-21-11 0,-33-24 755,-11-6-755,4-14 2990,18-7-2990,12-3 1062,19-7-1062,-16 7 0,1 4 0,-5 11 0,15 6 0,10 5 0,-25-7 0,0 0 0,20 4 0,-6-6 0,-34 0 0,-9 0 0,2 0 0,-5 0 0,4 0 0,-10 0 0,3 0 0,-9-1 0,0 0 0,-7-2 0,2-10 0,-2 9 0,0-9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2-24T11:29:23.576"/>
    </inkml:context>
    <inkml:brush xml:id="br0">
      <inkml:brushProperty name="width" value="0.05" units="cm"/>
      <inkml:brushProperty name="height" value="0.05" units="cm"/>
    </inkml:brush>
  </inkml:definitions>
  <inkml:trace contextRef="#ctx0" brushRef="#br0">0 2301 24575,'7'-1'0,"6"-6"0,10-17 0,41-46 0,-7 15 0,7-8-1207,-11 9 0,3-4 0,4 0 1207,-5 6 0,4-1 0,0 1 0,1 1 0,14-11 0,1 3 0,2-2 0,-10 8 0,2-2 0,0 0 0,0 1-480,-2 3 0,0 1 0,-1 0 0,-1-1 480,-3-1 0,-1-2 0,-1 0 0,-1 2 0,12-11 0,-2 1 0,-2 2-343,-5 4 1,-3 1-1,-1 5 343,7 0 0,3 3 0,-10 11 0,4-1 0,1 6 0,28-2 0,1 5 0,1-4 0,4 2 0,-18 10 0,5 3 0,-1 1-432,-4 0 0,-2 0 1,1 1 431,-1 0 0,0 1 0,2 1 0,4 1 0,1 1 0,-4 1 990,8 1 1,-2 0-991,-12 3 0,3 0 0,-4 1 817,16 2 0,-3 1-817,-1 0 0,-2 0 0,-14 2 0,-4 0 599,-12 0 1,-3 0-600,48 12 0,-37 2 0,2 4 184,-2 2 0,4 7-184,2 6 0,6 6 0,1 1-799,3 2 1,2 0 0,2 0 798,-14-8 0,1 0 0,2-1 0,1 1 0,8 4 0,2 0 0,1 0 0,-4-4 0,9 2 0,-3-3 0,-2-1 0,-5-5 0,-2-1 0,-6 1 469,4 9 0,-10-1-469,24 6 0,-45 3 0,-2 3 0,28 13 0,-28-14 0,-3-1 0,15 10 653,-14-21 0,1 1-653,30 31 1372,-26-31 0,-1-1-1372,15 19 89,0 12-89,-6 8 0,-25-14 0,1 7-959,2-9 0,4 4 1,0 3 958,6 16 0,2 3 0,0 1 0,2-2 0,2 0 0,0-3-111,-2-9 0,0-3 0,-4-7 111,-3 1 0,-3-11 0,15-1 0,-21-22 0,1-2 0,5 22 0,-6-10 0,1 19 2822,-9-10-2822,-5-3 387,-4-4-387,-4-14 0,1-6 0,3-2 0,-3 0 0,1 0 0,-3 0 0,-3 4 0,0-3 0,-1-2 0,0-7 0,0-8 0,-1-7 0,4-94 0,-3 68 0,3-64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2-24T11:29:25.490"/>
    </inkml:context>
    <inkml:brush xml:id="br0">
      <inkml:brushProperty name="width" value="0.05" units="cm"/>
      <inkml:brushProperty name="height" value="0.05" units="cm"/>
    </inkml:brush>
  </inkml:definitions>
  <inkml:trace contextRef="#ctx0" brushRef="#br0">161 1 24575,'-20'56'0,"1"1"0,-13 33 0,19-42 0,2 3 0,-2 21 0,0 5-2050,0 16 0,2 9 2050,6-29 0,2 5 0,1 2 0,1 0 0,-1 2 0,0 0 0,2 1 0,1 0-530,0 3 0,2 0 0,2 0 0,1-1 530,2-2 0,1-2 0,2 0 0,1-1 0,4 18 0,2-1 0,1-1 0,-2-22 0,1 1 0,1-1 0,-1 0 0,6 20 0,0-1 0,0-1 0,0-2 0,1 0 0,0-1-1575,-2 0 1,-1-1-1,2 4 1575,-2-9 0,0 4 0,2 1 0,1 2 0,-2-12 0,0 2 0,2 0 0,-1 1 0,1-2-341,4 16 0,0 0 0,1-2 0,0 0 341,0-4 0,1 1 0,0-4 0,0-4 0,3 2 0,1-6 0,-1-2 0,0-3 0,0-3 0,1-2-570,-3-8 0,0-3 0,2 2 570,7 9 0,2 3 0,1-2 0,0-2 0,0-1 0,4 3-304,-6-8 1,3 3 0,0 0 0,1-1 303,12 18 0,1-1 0,0 1 550,-3-1 1,0 1 0,-1 1-551,-13-18 0,0 0 0,-1 0 0,2 0 0,0-1 0,1-1 0,1 1 0,0-1 288,1 2 0,0 1 0,1-2 0,0-2-288,9 8 0,0-4 0,3-2 0,5-5 0,3-2 0,0-4 680,-10-7 1,0-3 0,8 1-681,15 0 0,10 1 0,2 0 0,-7-3 0,-6 1 0,-4-1 0,4 0 0,1-1 0,6 3 0,-1-2 0,-8-3 0,-7-4 0,-7-4 0,1 3 24,5 5 1,-1 3 0,0 0-25,-1 0 0,0 2 0,-1-3-254,-3-3 0,-1-1 0,0-2 254,1 1 0,-1-2 0,1-2 0,30 7 0,1-8 636,-7-11 0,0-5-636,-2 0 0,2-4 0,-19-6 0,2-2 0,-1 1 1379,0 1 0,0 1 0,0 1-1379,4 1 0,0 2 0,-1 0 0,1 1 0,-1-1 0,-7 0 946,-3 0 0,-4-1-946,9-1 0,-2-3 0,-12-6 0,-2-3 0,-2 3 0,3 0 0,24-6 0,4 1 251,-12 2 1,2 1-252,24-2 0,3 0 0,-7 3 0,-3 1 0,-11 0 0,-4-3 436,-10-1 1,-5-7-437,18-36 0,-31 8 0,-1-6 144,1-3 0,1-4-144,-1 3 0,2-4 0,1-1-740,4-6 1,0-2-1,1-1 740,5-8 0,-1-3 0,-1 2 0,-6 4 0,-2 1 0,-3 4 303,6-14 0,-7 7-303,-18 20 0,-5 4 0,9-31 0,-10 0 0,3-17 480,-5 2-480,-6 28 0,1-2 0,-3 4 0,0-1 0,1-5 0,-1 2 1196,-2 13 1,0 2-1197,9-41 225,-3 24-225,-1-8 0,0 1 0,0 10 0,-3 19 0,2-2 0,5 0 0,3-1 0,1-8 0,1 0 311,2 7 1,0 4-312,12-24 0,-2 15 0,-13 17 0,1-5 0,-6 10 0,1-9 0,8-3 0,1-17 0,0 14 0,-11 7 0,-5 22 0,-7 11 0,-4 7 0,2-6 0,-18-27 0,4-12 0,-6 6 0,8 9 0,9 33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2-24T11:29:33.115"/>
    </inkml:context>
    <inkml:brush xml:id="br0">
      <inkml:brushProperty name="width" value="0.05" units="cm"/>
      <inkml:brushProperty name="height" value="0.05" units="cm"/>
    </inkml:brush>
  </inkml:definitions>
  <inkml:trace contextRef="#ctx0" brushRef="#br0">0 5 24575,'7'1'0,"1"-2"0,3 1 0,4-2 0,17 0 0,11 2 0,23 2 0,32 9 0,-33-3 0,5 1-507,18 7 0,2 1 507,-6-2 0,0 0 0,9 1 0,-3-2 0,-25-2 0,-1-2-168,14 0 0,-1-1 168,-19 0 0,-2 0 0,17 5 0,-2-1 0,18 5 0,7-4 0,-14 4 0,-30-5 0,4 2-274,5 5 1,3 3 273,13 3 0,1 0 0,-13-4 0,1-2 0,10 2 0,-2-2 0,-24-8 0,-1-1 484,9 2 0,-1 1-484,23 5 171,-27-4 1,1 2-172,22 9 0,-15-5 0,2 1 0,29 16 0,-24-16 0,3-1 0,-11-2 0,-1-2 0,3 0 0,0-2 0,-3-2 0,-1 0 0,-1 3 0,1-1 0,2-1 0,-1-1 0,-6 3 0,-1 1 0,5 0 0,-3 1 586,18 17-586,-22-14 0,-1-1 0,9 7 0,26 3 0,-17-8 0,18 7 0,8 0 0,-6-2 0,-33-11 0,0-1 0,42 5 0,-47-12 0,1-2 0,12 1 0,2-1 0,-2-3 0,1 0 0,-1 3 0,0 1 0,4 1 0,-4-2 0,12 3 0,5 2 0,-13-2 0,8 7 0,-26-1 0,2 1 0,3 3 0,1 2-3392,4 2 0,2 2 3392,12 4 0,0 1 0,-4 3 0,-1 0 0,-6-7 0,-2 0 0,-3 0 0,-4-2 0,16 0 0,8 0 0,-2 1 0,-8-3 6784,11 8-6784,-29-13 0,0 1 0,40 23 0,-32-20 0,1-1 0,32 15 0,-39-12 0,0-2 0,40 10 0,-42-8 0,-1 0 0,27 2 0,-27-4 0,-1 1 0,16 2 0,-6-2 0,3 0 0,23 2 0,15-4 0,-17-5 0,-23-12 0,11 5 0,6 5 0,19 1 0,-3-1 0,-39-5 0,-1 0 0,38 0 0,-15 1 0,10 3 0,-12-1 0,-13-5 0,3 2 0,-10 1 0,2 1 0,18-2 0,2 0 0,-11 0 0,2 2 0,20 5 0,6 2 0,-23-5 0,3 0 0,0 2 0,0 3 0,1 2 0,-1-1-171,1-1 0,-1 0 0,-6-1 171,0 2 0,-8-2 0,20 4 0,-49-17 0,-1 7 0,18 4 0,15 6 0,11-2 0,-23-5 0,-12-7 0,-1 5 0,0 6 513,52 11-513,-35-6 0,2 0 0,3-6 0,2-1 0,6 4 0,0-1 0,-9-9 0,-1-1 0,1 3 0,0-2 0,3-4 0,-4-1 0,13 11 0,-4-9 0,-34 5 0,0-1 0,-4-5 0,-10 1 0,-9-9 0,-6-4 0,-15-17 0,8 12 0,-5-7 0</inkml:trace>
</inkml:ink>
</file>

<file path=ppt/media/image1.png>
</file>

<file path=ppt/media/image10.jpeg>
</file>

<file path=ppt/media/image100.png>
</file>

<file path=ppt/media/image11.png>
</file>

<file path=ppt/media/image110.png>
</file>

<file path=ppt/media/image12.jpeg>
</file>

<file path=ppt/media/image120.png>
</file>

<file path=ppt/media/image13.jpeg>
</file>

<file path=ppt/media/image14.jpeg>
</file>

<file path=ppt/media/image15.jpeg>
</file>

<file path=ppt/media/image16.JPG>
</file>

<file path=ppt/media/image2.jpeg>
</file>

<file path=ppt/media/image3.png>
</file>

<file path=ppt/media/image4.png>
</file>

<file path=ppt/media/image5.png>
</file>

<file path=ppt/media/image6.png>
</file>

<file path=ppt/media/image7.png>
</file>

<file path=ppt/media/image8.png>
</file>

<file path=ppt/media/image80.png>
</file>

<file path=ppt/media/image9.jpe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79141D-83FE-D745-AE73-C6DEC9D00827}" type="datetimeFigureOut">
              <a:rPr lang="en-US" smtClean="0"/>
              <a:t>3/6/21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0A5252-92E2-E645-AEB8-17E74BB0920D}" type="slidenum">
              <a:rPr lang="en-US" smtClean="0"/>
              <a:t>‹#›</a:t>
            </a:fld>
            <a:endParaRPr lang="en-US"/>
          </a:p>
        </p:txBody>
      </p:sp>
    </p:spTree>
    <p:extLst>
      <p:ext uri="{BB962C8B-B14F-4D97-AF65-F5344CB8AC3E}">
        <p14:creationId xmlns:p14="http://schemas.microsoft.com/office/powerpoint/2010/main" val="2470448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 week we established that our measure was (or was not) unidimensional.  I mentioned that this is a major assumption for the statistics that follow.  Before we go any further with calculating our sum scores, a consideration of the other assumptions is required.</a:t>
            </a:r>
          </a:p>
        </p:txBody>
      </p:sp>
      <p:sp>
        <p:nvSpPr>
          <p:cNvPr id="4" name="Slide Number Placeholder 3"/>
          <p:cNvSpPr>
            <a:spLocks noGrp="1"/>
          </p:cNvSpPr>
          <p:nvPr>
            <p:ph type="sldNum" sz="quarter" idx="5"/>
          </p:nvPr>
        </p:nvSpPr>
        <p:spPr/>
        <p:txBody>
          <a:bodyPr/>
          <a:lstStyle/>
          <a:p>
            <a:fld id="{B50A5252-92E2-E645-AEB8-17E74BB0920D}" type="slidenum">
              <a:rPr lang="en-US" smtClean="0"/>
              <a:t>2</a:t>
            </a:fld>
            <a:endParaRPr lang="en-US"/>
          </a:p>
        </p:txBody>
      </p:sp>
    </p:spTree>
    <p:extLst>
      <p:ext uri="{BB962C8B-B14F-4D97-AF65-F5344CB8AC3E}">
        <p14:creationId xmlns:p14="http://schemas.microsoft.com/office/powerpoint/2010/main" val="11714689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 we have a set of scores for three people, and the columns have the same mean. Needless to say you can have some variation in these scores due to measurement error, but they should be very similar to meet this assumption.</a:t>
            </a:r>
          </a:p>
        </p:txBody>
      </p:sp>
      <p:sp>
        <p:nvSpPr>
          <p:cNvPr id="4" name="Slide Number Placeholder 3"/>
          <p:cNvSpPr>
            <a:spLocks noGrp="1"/>
          </p:cNvSpPr>
          <p:nvPr>
            <p:ph type="sldNum" sz="quarter" idx="5"/>
          </p:nvPr>
        </p:nvSpPr>
        <p:spPr/>
        <p:txBody>
          <a:bodyPr/>
          <a:lstStyle/>
          <a:p>
            <a:fld id="{B50A5252-92E2-E645-AEB8-17E74BB0920D}" type="slidenum">
              <a:rPr lang="en-US" smtClean="0"/>
              <a:t>12</a:t>
            </a:fld>
            <a:endParaRPr lang="en-US"/>
          </a:p>
        </p:txBody>
      </p:sp>
    </p:spTree>
    <p:extLst>
      <p:ext uri="{BB962C8B-B14F-4D97-AF65-F5344CB8AC3E}">
        <p14:creationId xmlns:p14="http://schemas.microsoft.com/office/powerpoint/2010/main" val="35409384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0A5252-92E2-E645-AEB8-17E74BB0920D}" type="slidenum">
              <a:rPr lang="en-US" smtClean="0"/>
              <a:t>13</a:t>
            </a:fld>
            <a:endParaRPr lang="en-US"/>
          </a:p>
        </p:txBody>
      </p:sp>
    </p:spTree>
    <p:extLst>
      <p:ext uri="{BB962C8B-B14F-4D97-AF65-F5344CB8AC3E}">
        <p14:creationId xmlns:p14="http://schemas.microsoft.com/office/powerpoint/2010/main" val="2411681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B50A5252-92E2-E645-AEB8-17E74BB0920D}" type="slidenum">
              <a:rPr lang="en-US" smtClean="0"/>
              <a:t>14</a:t>
            </a:fld>
            <a:endParaRPr lang="en-US"/>
          </a:p>
        </p:txBody>
      </p:sp>
    </p:spTree>
    <p:extLst>
      <p:ext uri="{BB962C8B-B14F-4D97-AF65-F5344CB8AC3E}">
        <p14:creationId xmlns:p14="http://schemas.microsoft.com/office/powerpoint/2010/main" val="18428064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we do any analysis using the general linear model, we make assumptions about or data – such as equal variances (so each group has the same standard deviation), and continuous, normally distributed data. We have a toolbox of tests to check our data to see if these are met; we have </a:t>
            </a:r>
            <a:r>
              <a:rPr lang="en-US" dirty="0" err="1"/>
              <a:t>Mauchley’s</a:t>
            </a:r>
            <a:r>
              <a:rPr lang="en-US" dirty="0"/>
              <a:t> test, we have </a:t>
            </a:r>
            <a:r>
              <a:rPr lang="en-US" dirty="0" err="1"/>
              <a:t>Levene’s</a:t>
            </a:r>
            <a:r>
              <a:rPr lang="en-US" dirty="0"/>
              <a:t> test, etc.</a:t>
            </a:r>
          </a:p>
          <a:p>
            <a:endParaRPr lang="en-US" dirty="0"/>
          </a:p>
          <a:p>
            <a:r>
              <a:rPr lang="en-US" dirty="0"/>
              <a:t>Firstly [click], our measurement models also come with their own assumptions; secondly [click] they are not often covered in introductory textbooks, and thirdly [click] not meeting them they can mess up our inferences.</a:t>
            </a:r>
          </a:p>
          <a:p>
            <a:br>
              <a:rPr lang="en-US" dirty="0"/>
            </a:br>
            <a:r>
              <a:rPr lang="en-US" dirty="0"/>
              <a:t>We’re first going to look at three different models of reliability, and then the assumptions that we need to make to use either.</a:t>
            </a:r>
          </a:p>
        </p:txBody>
      </p:sp>
      <p:sp>
        <p:nvSpPr>
          <p:cNvPr id="4" name="Slide Number Placeholder 3"/>
          <p:cNvSpPr>
            <a:spLocks noGrp="1"/>
          </p:cNvSpPr>
          <p:nvPr>
            <p:ph type="sldNum" sz="quarter" idx="5"/>
          </p:nvPr>
        </p:nvSpPr>
        <p:spPr/>
        <p:txBody>
          <a:bodyPr/>
          <a:lstStyle/>
          <a:p>
            <a:fld id="{B50A5252-92E2-E645-AEB8-17E74BB0920D}" type="slidenum">
              <a:rPr lang="en-US" smtClean="0"/>
              <a:t>3</a:t>
            </a:fld>
            <a:endParaRPr lang="en-US"/>
          </a:p>
        </p:txBody>
      </p:sp>
    </p:spTree>
    <p:extLst>
      <p:ext uri="{BB962C8B-B14F-4D97-AF65-F5344CB8AC3E}">
        <p14:creationId xmlns:p14="http://schemas.microsoft.com/office/powerpoint/2010/main" val="30325653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of all, we’ll cross out </a:t>
            </a:r>
            <a:r>
              <a:rPr lang="en-US" dirty="0" err="1"/>
              <a:t>Unidimensionality</a:t>
            </a:r>
            <a:r>
              <a:rPr lang="en-US" dirty="0"/>
              <a:t> because we have looked at it, and it is common to all of the following models</a:t>
            </a:r>
          </a:p>
        </p:txBody>
      </p:sp>
      <p:sp>
        <p:nvSpPr>
          <p:cNvPr id="4" name="Slide Number Placeholder 3"/>
          <p:cNvSpPr>
            <a:spLocks noGrp="1"/>
          </p:cNvSpPr>
          <p:nvPr>
            <p:ph type="sldNum" sz="quarter" idx="5"/>
          </p:nvPr>
        </p:nvSpPr>
        <p:spPr/>
        <p:txBody>
          <a:bodyPr/>
          <a:lstStyle/>
          <a:p>
            <a:fld id="{B50A5252-92E2-E645-AEB8-17E74BB0920D}" type="slidenum">
              <a:rPr lang="en-US" smtClean="0"/>
              <a:t>4</a:t>
            </a:fld>
            <a:endParaRPr lang="en-US"/>
          </a:p>
        </p:txBody>
      </p:sp>
    </p:spTree>
    <p:extLst>
      <p:ext uri="{BB962C8B-B14F-4D97-AF65-F5344CB8AC3E}">
        <p14:creationId xmlns:p14="http://schemas.microsoft.com/office/powerpoint/2010/main" val="28617602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0A5252-92E2-E645-AEB8-17E74BB0920D}" type="slidenum">
              <a:rPr lang="en-US" smtClean="0"/>
              <a:t>6</a:t>
            </a:fld>
            <a:endParaRPr lang="en-US"/>
          </a:p>
        </p:txBody>
      </p:sp>
    </p:spTree>
    <p:extLst>
      <p:ext uri="{BB962C8B-B14F-4D97-AF65-F5344CB8AC3E}">
        <p14:creationId xmlns:p14="http://schemas.microsoft.com/office/powerpoint/2010/main" val="37039362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0A5252-92E2-E645-AEB8-17E74BB0920D}" type="slidenum">
              <a:rPr lang="en-US" smtClean="0"/>
              <a:t>7</a:t>
            </a:fld>
            <a:endParaRPr lang="en-US"/>
          </a:p>
        </p:txBody>
      </p:sp>
    </p:spTree>
    <p:extLst>
      <p:ext uri="{BB962C8B-B14F-4D97-AF65-F5344CB8AC3E}">
        <p14:creationId xmlns:p14="http://schemas.microsoft.com/office/powerpoint/2010/main" val="15601404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0A5252-92E2-E645-AEB8-17E74BB0920D}" type="slidenum">
              <a:rPr lang="en-US" smtClean="0"/>
              <a:t>8</a:t>
            </a:fld>
            <a:endParaRPr lang="en-US"/>
          </a:p>
        </p:txBody>
      </p:sp>
    </p:spTree>
    <p:extLst>
      <p:ext uri="{BB962C8B-B14F-4D97-AF65-F5344CB8AC3E}">
        <p14:creationId xmlns:p14="http://schemas.microsoft.com/office/powerpoint/2010/main" val="7418677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variances and covariances would look like for such a measure – Each item has the same variance, and is related to all other items identically.  I would be very surprised if you ever come across a measure that meets these requirements – it’s kind of an idealized form of reliability, something that psychometricians may strive towards but never achieve!</a:t>
            </a:r>
          </a:p>
        </p:txBody>
      </p:sp>
      <p:sp>
        <p:nvSpPr>
          <p:cNvPr id="4" name="Slide Number Placeholder 3"/>
          <p:cNvSpPr>
            <a:spLocks noGrp="1"/>
          </p:cNvSpPr>
          <p:nvPr>
            <p:ph type="sldNum" sz="quarter" idx="5"/>
          </p:nvPr>
        </p:nvSpPr>
        <p:spPr/>
        <p:txBody>
          <a:bodyPr/>
          <a:lstStyle/>
          <a:p>
            <a:fld id="{B50A5252-92E2-E645-AEB8-17E74BB0920D}" type="slidenum">
              <a:rPr lang="en-US" smtClean="0"/>
              <a:t>9</a:t>
            </a:fld>
            <a:endParaRPr lang="en-US"/>
          </a:p>
        </p:txBody>
      </p:sp>
    </p:spTree>
    <p:extLst>
      <p:ext uri="{BB962C8B-B14F-4D97-AF65-F5344CB8AC3E}">
        <p14:creationId xmlns:p14="http://schemas.microsoft.com/office/powerpoint/2010/main" val="21053854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Tau Equivalent reliability is slightly more lenient than parallel models of reliability.  It assumes that covariances between items are the same, but each item’s variance is free to vary.  There is also something called Essential Tau Equivalence which makes the assumption that all items have the same true score.  Another way to put this is rather than assuming all items are ostensibly IDENTICAL like in parallel analysis, you have a little more freedom to explore you construct. [Click] Here we are asking questions about several different cats, but they are all similar enough that liking them would not vary too much between questions.</a:t>
            </a:r>
          </a:p>
          <a:p>
            <a:endParaRPr lang="en-US" dirty="0"/>
          </a:p>
          <a:p>
            <a:r>
              <a:rPr lang="en-US" dirty="0"/>
              <a:t>The Tau Equivalent is the most commonly used model, but as you will see in the readings, many measures cannot live up to the assumptions.  Cronbach’s alpha is also known as Tau Equivalent Reliability, and should only be used if the item scores for each item ought to be the same.	</a:t>
            </a:r>
          </a:p>
        </p:txBody>
      </p:sp>
      <p:sp>
        <p:nvSpPr>
          <p:cNvPr id="4" name="Slide Number Placeholder 3"/>
          <p:cNvSpPr>
            <a:spLocks noGrp="1"/>
          </p:cNvSpPr>
          <p:nvPr>
            <p:ph type="sldNum" sz="quarter" idx="5"/>
          </p:nvPr>
        </p:nvSpPr>
        <p:spPr/>
        <p:txBody>
          <a:bodyPr/>
          <a:lstStyle/>
          <a:p>
            <a:fld id="{B50A5252-92E2-E645-AEB8-17E74BB0920D}" type="slidenum">
              <a:rPr lang="en-US" smtClean="0"/>
              <a:t>10</a:t>
            </a:fld>
            <a:endParaRPr lang="en-US"/>
          </a:p>
        </p:txBody>
      </p:sp>
    </p:spTree>
    <p:extLst>
      <p:ext uri="{BB962C8B-B14F-4D97-AF65-F5344CB8AC3E}">
        <p14:creationId xmlns:p14="http://schemas.microsoft.com/office/powerpoint/2010/main" val="6219556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under Tau equivalence our variances within items are free to change, but we still assume that each item correlates to the same degree with other items.</a:t>
            </a:r>
          </a:p>
        </p:txBody>
      </p:sp>
      <p:sp>
        <p:nvSpPr>
          <p:cNvPr id="4" name="Slide Number Placeholder 3"/>
          <p:cNvSpPr>
            <a:spLocks noGrp="1"/>
          </p:cNvSpPr>
          <p:nvPr>
            <p:ph type="sldNum" sz="quarter" idx="5"/>
          </p:nvPr>
        </p:nvSpPr>
        <p:spPr/>
        <p:txBody>
          <a:bodyPr/>
          <a:lstStyle/>
          <a:p>
            <a:fld id="{B50A5252-92E2-E645-AEB8-17E74BB0920D}" type="slidenum">
              <a:rPr lang="en-US" smtClean="0"/>
              <a:t>11</a:t>
            </a:fld>
            <a:endParaRPr lang="en-US"/>
          </a:p>
        </p:txBody>
      </p:sp>
    </p:spTree>
    <p:extLst>
      <p:ext uri="{BB962C8B-B14F-4D97-AF65-F5344CB8AC3E}">
        <p14:creationId xmlns:p14="http://schemas.microsoft.com/office/powerpoint/2010/main" val="22629809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11A6662E-FAF4-44BC-88B5-85A7CBFB6D30}" type="datetime1">
              <a:rPr lang="en-US" smtClean="0"/>
              <a:pPr/>
              <a:t>3/6/21</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41372257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3/6/21</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4602337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3/6/21</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4866346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3/6/21</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41272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3/6/21</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3901400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3/6/21</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534244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3/6/21</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691884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3AB41CFF-90C9-47B3-9DA1-F2BF8D839F7E}" type="datetime1">
              <a:rPr lang="en-US" smtClean="0"/>
              <a:t>3/6/21</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805080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3/6/21</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6416443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3/6/21</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861809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3/6/21</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4381785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57E0CF6C-748E-4B7A-BC8B-3011EF78ED13}" type="datetime1">
              <a:rPr lang="en-US" smtClean="0"/>
              <a:pPr/>
              <a:t>3/6/21</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3874419254"/>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75" r:id="rId7"/>
    <p:sldLayoutId id="2147483676" r:id="rId8"/>
    <p:sldLayoutId id="2147483677" r:id="rId9"/>
    <p:sldLayoutId id="2147483678" r:id="rId10"/>
    <p:sldLayoutId id="2147483685" r:id="rId11"/>
  </p:sldLayoutIdLst>
  <p:hf sldNum="0" hdr="0" ft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8" Type="http://schemas.openxmlformats.org/officeDocument/2006/relationships/image" Target="../media/image80.png"/><Relationship Id="rId13" Type="http://schemas.openxmlformats.org/officeDocument/2006/relationships/customXml" Target="../ink/ink4.xml"/><Relationship Id="rId3" Type="http://schemas.openxmlformats.org/officeDocument/2006/relationships/notesSlide" Target="../notesSlides/notesSlide8.xml"/><Relationship Id="rId12" Type="http://schemas.openxmlformats.org/officeDocument/2006/relationships/image" Target="../media/image100.png"/><Relationship Id="rId2" Type="http://schemas.openxmlformats.org/officeDocument/2006/relationships/slideLayout" Target="../slideLayouts/slideLayout2.xml"/><Relationship Id="rId16" Type="http://schemas.openxmlformats.org/officeDocument/2006/relationships/image" Target="../media/image120.png"/><Relationship Id="rId1" Type="http://schemas.openxmlformats.org/officeDocument/2006/relationships/tags" Target="../tags/tag8.xml"/><Relationship Id="rId11" Type="http://schemas.openxmlformats.org/officeDocument/2006/relationships/customXml" Target="../ink/ink3.xml"/><Relationship Id="rId5" Type="http://schemas.openxmlformats.org/officeDocument/2006/relationships/customXml" Target="../ink/ink1.xml"/><Relationship Id="rId15" Type="http://schemas.openxmlformats.org/officeDocument/2006/relationships/customXml" Target="../ink/ink5.xml"/><Relationship Id="rId10" Type="http://schemas.openxmlformats.org/officeDocument/2006/relationships/image" Target="../media/image90.png"/><Relationship Id="rId4" Type="http://schemas.openxmlformats.org/officeDocument/2006/relationships/image" Target="../media/image11.png"/><Relationship Id="rId9" Type="http://schemas.openxmlformats.org/officeDocument/2006/relationships/customXml" Target="../ink/ink2.xml"/><Relationship Id="rId14" Type="http://schemas.openxmlformats.org/officeDocument/2006/relationships/image" Target="../media/image11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6.JPG"/><Relationship Id="rId3" Type="http://schemas.openxmlformats.org/officeDocument/2006/relationships/notesSlide" Target="../notesSlides/notesSlide11.xml"/><Relationship Id="rId7" Type="http://schemas.openxmlformats.org/officeDocument/2006/relationships/image" Target="../media/image15.jpeg"/><Relationship Id="rId2" Type="http://schemas.openxmlformats.org/officeDocument/2006/relationships/slideLayout" Target="../slideLayouts/slideLayout2.xml"/><Relationship Id="rId1" Type="http://schemas.openxmlformats.org/officeDocument/2006/relationships/tags" Target="../tags/tag9.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5.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5.xml"/><Relationship Id="rId7" Type="http://schemas.openxmlformats.org/officeDocument/2006/relationships/diagramColors" Target="../diagrams/colors1.xml"/><Relationship Id="rId2" Type="http://schemas.openxmlformats.org/officeDocument/2006/relationships/slideLayout" Target="../slideLayouts/slideLayout2.xml"/><Relationship Id="rId1" Type="http://schemas.openxmlformats.org/officeDocument/2006/relationships/tags" Target="../tags/tag6.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7.xml"/><Relationship Id="rId5" Type="http://schemas.openxmlformats.org/officeDocument/2006/relationships/image" Target="../media/image10.jpeg"/><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1E644DE9-8D09-43E2-BA69-F57482CFC9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7" name="Rectangle 10">
            <a:extLst>
              <a:ext uri="{FF2B5EF4-FFF2-40B4-BE49-F238E27FC236}">
                <a16:creationId xmlns:a16="http://schemas.microsoft.com/office/drawing/2014/main" id="{6C23C919-B32E-40FF-B3D8-631316E84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8" name="Picture 3">
            <a:extLst>
              <a:ext uri="{FF2B5EF4-FFF2-40B4-BE49-F238E27FC236}">
                <a16:creationId xmlns:a16="http://schemas.microsoft.com/office/drawing/2014/main" id="{DF377672-A393-4653-ABBB-E92E91288F2D}"/>
              </a:ext>
            </a:extLst>
          </p:cNvPr>
          <p:cNvPicPr>
            <a:picLocks noChangeAspect="1"/>
          </p:cNvPicPr>
          <p:nvPr/>
        </p:nvPicPr>
        <p:blipFill rotWithShape="1">
          <a:blip r:embed="rId2">
            <a:alphaModFix amt="60000"/>
          </a:blip>
          <a:srcRect l="5003" r="6090"/>
          <a:stretch/>
        </p:blipFill>
        <p:spPr>
          <a:xfrm>
            <a:off x="20" y="10"/>
            <a:ext cx="12191980" cy="6856614"/>
          </a:xfrm>
          <a:prstGeom prst="rect">
            <a:avLst/>
          </a:prstGeom>
        </p:spPr>
      </p:pic>
      <p:grpSp>
        <p:nvGrpSpPr>
          <p:cNvPr id="13" name="Group 12">
            <a:extLst>
              <a:ext uri="{FF2B5EF4-FFF2-40B4-BE49-F238E27FC236}">
                <a16:creationId xmlns:a16="http://schemas.microsoft.com/office/drawing/2014/main" id="{5EDAD761-2CF4-463A-AD87-1D4E8549D7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14" name="Picture 13">
              <a:extLst>
                <a:ext uri="{FF2B5EF4-FFF2-40B4-BE49-F238E27FC236}">
                  <a16:creationId xmlns:a16="http://schemas.microsoft.com/office/drawing/2014/main" id="{D9DF7D3C-2892-4632-9E66-4D1E023A00E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2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5" name="Picture 14">
              <a:extLst>
                <a:ext uri="{FF2B5EF4-FFF2-40B4-BE49-F238E27FC236}">
                  <a16:creationId xmlns:a16="http://schemas.microsoft.com/office/drawing/2014/main" id="{3D2FAD08-001D-4400-AF80-51C864EF74F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alphaModFix amt="15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9EF49670-2D75-2D4D-960F-8A5F9BB75B72}"/>
              </a:ext>
            </a:extLst>
          </p:cNvPr>
          <p:cNvSpPr>
            <a:spLocks noGrp="1"/>
          </p:cNvSpPr>
          <p:nvPr>
            <p:ph type="ctrTitle"/>
          </p:nvPr>
        </p:nvSpPr>
        <p:spPr>
          <a:xfrm>
            <a:off x="838200" y="740211"/>
            <a:ext cx="7530685" cy="3163864"/>
          </a:xfrm>
        </p:spPr>
        <p:txBody>
          <a:bodyPr>
            <a:normAutofit/>
          </a:bodyPr>
          <a:lstStyle/>
          <a:p>
            <a:pPr algn="l"/>
            <a:r>
              <a:rPr lang="en-US" sz="5200" dirty="0">
                <a:solidFill>
                  <a:srgbClr val="FFFFFF"/>
                </a:solidFill>
              </a:rPr>
              <a:t>Measurement Assumptions</a:t>
            </a:r>
          </a:p>
        </p:txBody>
      </p:sp>
      <p:sp>
        <p:nvSpPr>
          <p:cNvPr id="3" name="Subtitle 2">
            <a:extLst>
              <a:ext uri="{FF2B5EF4-FFF2-40B4-BE49-F238E27FC236}">
                <a16:creationId xmlns:a16="http://schemas.microsoft.com/office/drawing/2014/main" id="{949847F8-FC72-AA43-8371-9E3F8D7DBD24}"/>
              </a:ext>
            </a:extLst>
          </p:cNvPr>
          <p:cNvSpPr>
            <a:spLocks noGrp="1"/>
          </p:cNvSpPr>
          <p:nvPr>
            <p:ph type="subTitle" idx="1"/>
          </p:nvPr>
        </p:nvSpPr>
        <p:spPr>
          <a:xfrm>
            <a:off x="838200" y="4074515"/>
            <a:ext cx="7583133" cy="1279124"/>
          </a:xfrm>
        </p:spPr>
        <p:txBody>
          <a:bodyPr>
            <a:normAutofit/>
          </a:bodyPr>
          <a:lstStyle/>
          <a:p>
            <a:pPr algn="l"/>
            <a:r>
              <a:rPr lang="en-US" sz="2200">
                <a:solidFill>
                  <a:srgbClr val="FFFFFF"/>
                </a:solidFill>
              </a:rPr>
              <a:t>Dr Oliver Clark</a:t>
            </a:r>
          </a:p>
        </p:txBody>
      </p:sp>
    </p:spTree>
    <p:extLst>
      <p:ext uri="{BB962C8B-B14F-4D97-AF65-F5344CB8AC3E}">
        <p14:creationId xmlns:p14="http://schemas.microsoft.com/office/powerpoint/2010/main" val="6991603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31475-24FA-E844-B4C4-93592E105A68}"/>
              </a:ext>
            </a:extLst>
          </p:cNvPr>
          <p:cNvSpPr>
            <a:spLocks noGrp="1"/>
          </p:cNvSpPr>
          <p:nvPr>
            <p:ph type="title"/>
          </p:nvPr>
        </p:nvSpPr>
        <p:spPr/>
        <p:txBody>
          <a:bodyPr/>
          <a:lstStyle/>
          <a:p>
            <a:r>
              <a:rPr lang="en-US" dirty="0"/>
              <a:t>Tau Equivalent Reliability </a:t>
            </a:r>
          </a:p>
        </p:txBody>
      </p:sp>
      <p:sp>
        <p:nvSpPr>
          <p:cNvPr id="3" name="Content Placeholder 2">
            <a:extLst>
              <a:ext uri="{FF2B5EF4-FFF2-40B4-BE49-F238E27FC236}">
                <a16:creationId xmlns:a16="http://schemas.microsoft.com/office/drawing/2014/main" id="{1BC2A669-506E-9D43-AC5D-9AEDB3720397}"/>
              </a:ext>
            </a:extLst>
          </p:cNvPr>
          <p:cNvSpPr>
            <a:spLocks noGrp="1"/>
          </p:cNvSpPr>
          <p:nvPr>
            <p:ph idx="1"/>
          </p:nvPr>
        </p:nvSpPr>
        <p:spPr>
          <a:xfrm>
            <a:off x="603952" y="1583048"/>
            <a:ext cx="8793928" cy="3019844"/>
          </a:xfrm>
        </p:spPr>
        <p:txBody>
          <a:bodyPr/>
          <a:lstStyle/>
          <a:p>
            <a:r>
              <a:rPr lang="en-US" dirty="0"/>
              <a:t>Tau-Equivalent Cat-Lovers Scale</a:t>
            </a:r>
          </a:p>
        </p:txBody>
      </p:sp>
      <p:pic>
        <p:nvPicPr>
          <p:cNvPr id="10" name="Picture 9" descr="A group of orange kittens&#10;&#10;Description automatically generated with medium confidence">
            <a:extLst>
              <a:ext uri="{FF2B5EF4-FFF2-40B4-BE49-F238E27FC236}">
                <a16:creationId xmlns:a16="http://schemas.microsoft.com/office/drawing/2014/main" id="{63D421BE-DFFD-134E-90EF-EDFD40963BEA}"/>
              </a:ext>
            </a:extLst>
          </p:cNvPr>
          <p:cNvPicPr>
            <a:picLocks noChangeAspect="1"/>
          </p:cNvPicPr>
          <p:nvPr/>
        </p:nvPicPr>
        <p:blipFill>
          <a:blip r:embed="rId4"/>
          <a:stretch>
            <a:fillRect/>
          </a:stretch>
        </p:blipFill>
        <p:spPr>
          <a:xfrm>
            <a:off x="4180874" y="2945542"/>
            <a:ext cx="4102100" cy="3314700"/>
          </a:xfrm>
          <a:prstGeom prst="rect">
            <a:avLst/>
          </a:prstGeom>
        </p:spPr>
      </p:pic>
      <p:sp>
        <p:nvSpPr>
          <p:cNvPr id="11" name="TextBox 10">
            <a:extLst>
              <a:ext uri="{FF2B5EF4-FFF2-40B4-BE49-F238E27FC236}">
                <a16:creationId xmlns:a16="http://schemas.microsoft.com/office/drawing/2014/main" id="{E9030424-9FD5-2443-964E-A570C338A3DF}"/>
              </a:ext>
            </a:extLst>
          </p:cNvPr>
          <p:cNvSpPr txBox="1"/>
          <p:nvPr/>
        </p:nvSpPr>
        <p:spPr>
          <a:xfrm>
            <a:off x="698690" y="3003082"/>
            <a:ext cx="2254784" cy="369332"/>
          </a:xfrm>
          <a:prstGeom prst="rect">
            <a:avLst/>
          </a:prstGeom>
          <a:noFill/>
        </p:spPr>
        <p:txBody>
          <a:bodyPr wrap="none" rtlCol="0">
            <a:spAutoFit/>
          </a:bodyPr>
          <a:lstStyle/>
          <a:p>
            <a:r>
              <a:rPr lang="en-US" dirty="0"/>
              <a:t>Do you like this one</a:t>
            </a:r>
          </a:p>
        </p:txBody>
      </p:sp>
      <p:grpSp>
        <p:nvGrpSpPr>
          <p:cNvPr id="22" name="Group 21">
            <a:extLst>
              <a:ext uri="{FF2B5EF4-FFF2-40B4-BE49-F238E27FC236}">
                <a16:creationId xmlns:a16="http://schemas.microsoft.com/office/drawing/2014/main" id="{7AAF03A8-D3CD-C442-96A1-56B900921135}"/>
              </a:ext>
            </a:extLst>
          </p:cNvPr>
          <p:cNvGrpSpPr/>
          <p:nvPr/>
        </p:nvGrpSpPr>
        <p:grpSpPr>
          <a:xfrm>
            <a:off x="2683654" y="2338716"/>
            <a:ext cx="4600440" cy="4224240"/>
            <a:chOff x="2683654" y="2338716"/>
            <a:chExt cx="4600440" cy="4224240"/>
          </a:xfrm>
        </p:grpSpPr>
        <mc:AlternateContent xmlns:mc="http://schemas.openxmlformats.org/markup-compatibility/2006" xmlns:p14="http://schemas.microsoft.com/office/powerpoint/2010/main">
          <mc:Choice Requires="p14">
            <p:contentPart p14:bwMode="auto" r:id="rId5">
              <p14:nvContentPartPr>
                <p14:cNvPr id="12" name="Ink 11">
                  <a:extLst>
                    <a:ext uri="{FF2B5EF4-FFF2-40B4-BE49-F238E27FC236}">
                      <a16:creationId xmlns:a16="http://schemas.microsoft.com/office/drawing/2014/main" id="{1E0277CE-E770-3C4F-B8AB-E33A670E9F23}"/>
                    </a:ext>
                  </a:extLst>
                </p14:cNvPr>
                <p14:cNvContentPartPr/>
                <p14:nvPr/>
              </p14:nvContentPartPr>
              <p14:xfrm>
                <a:off x="3059854" y="3182556"/>
                <a:ext cx="1609920" cy="372960"/>
              </p14:xfrm>
            </p:contentPart>
          </mc:Choice>
          <mc:Fallback xmlns="">
            <p:pic>
              <p:nvPicPr>
                <p:cNvPr id="12" name="Ink 11">
                  <a:extLst>
                    <a:ext uri="{FF2B5EF4-FFF2-40B4-BE49-F238E27FC236}">
                      <a16:creationId xmlns:a16="http://schemas.microsoft.com/office/drawing/2014/main" id="{1E0277CE-E770-3C4F-B8AB-E33A670E9F23}"/>
                    </a:ext>
                  </a:extLst>
                </p:cNvPr>
                <p:cNvPicPr/>
                <p:nvPr/>
              </p:nvPicPr>
              <p:blipFill>
                <a:blip r:embed="rId8"/>
                <a:stretch>
                  <a:fillRect/>
                </a:stretch>
              </p:blipFill>
              <p:spPr>
                <a:xfrm>
                  <a:off x="3051214" y="3173556"/>
                  <a:ext cx="1627560" cy="3906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3" name="Ink 12">
                  <a:extLst>
                    <a:ext uri="{FF2B5EF4-FFF2-40B4-BE49-F238E27FC236}">
                      <a16:creationId xmlns:a16="http://schemas.microsoft.com/office/drawing/2014/main" id="{A6DDFA65-7478-1D41-817A-5B597AFAEC81}"/>
                    </a:ext>
                  </a:extLst>
                </p14:cNvPr>
                <p14:cNvContentPartPr/>
                <p14:nvPr/>
              </p14:nvContentPartPr>
              <p14:xfrm>
                <a:off x="2968774" y="3313596"/>
                <a:ext cx="1652040" cy="1465200"/>
              </p14:xfrm>
            </p:contentPart>
          </mc:Choice>
          <mc:Fallback xmlns="">
            <p:pic>
              <p:nvPicPr>
                <p:cNvPr id="13" name="Ink 12">
                  <a:extLst>
                    <a:ext uri="{FF2B5EF4-FFF2-40B4-BE49-F238E27FC236}">
                      <a16:creationId xmlns:a16="http://schemas.microsoft.com/office/drawing/2014/main" id="{A6DDFA65-7478-1D41-817A-5B597AFAEC81}"/>
                    </a:ext>
                  </a:extLst>
                </p:cNvPr>
                <p:cNvPicPr/>
                <p:nvPr/>
              </p:nvPicPr>
              <p:blipFill>
                <a:blip r:embed="rId10"/>
                <a:stretch>
                  <a:fillRect/>
                </a:stretch>
              </p:blipFill>
              <p:spPr>
                <a:xfrm>
                  <a:off x="2959774" y="3304596"/>
                  <a:ext cx="1669680" cy="148284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5" name="Ink 14">
                  <a:extLst>
                    <a:ext uri="{FF2B5EF4-FFF2-40B4-BE49-F238E27FC236}">
                      <a16:creationId xmlns:a16="http://schemas.microsoft.com/office/drawing/2014/main" id="{42D1AF1D-1B8F-2A45-B6FE-E3DA9CBF191F}"/>
                    </a:ext>
                  </a:extLst>
                </p14:cNvPr>
                <p14:cNvContentPartPr/>
                <p14:nvPr/>
              </p14:nvContentPartPr>
              <p14:xfrm>
                <a:off x="2941774" y="2338716"/>
                <a:ext cx="2990520" cy="1169640"/>
              </p14:xfrm>
            </p:contentPart>
          </mc:Choice>
          <mc:Fallback xmlns="">
            <p:pic>
              <p:nvPicPr>
                <p:cNvPr id="15" name="Ink 14">
                  <a:extLst>
                    <a:ext uri="{FF2B5EF4-FFF2-40B4-BE49-F238E27FC236}">
                      <a16:creationId xmlns:a16="http://schemas.microsoft.com/office/drawing/2014/main" id="{42D1AF1D-1B8F-2A45-B6FE-E3DA9CBF191F}"/>
                    </a:ext>
                  </a:extLst>
                </p:cNvPr>
                <p:cNvPicPr/>
                <p:nvPr/>
              </p:nvPicPr>
              <p:blipFill>
                <a:blip r:embed="rId12"/>
                <a:stretch>
                  <a:fillRect/>
                </a:stretch>
              </p:blipFill>
              <p:spPr>
                <a:xfrm>
                  <a:off x="2932774" y="2330076"/>
                  <a:ext cx="3008160" cy="118728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17" name="Ink 16">
                  <a:extLst>
                    <a:ext uri="{FF2B5EF4-FFF2-40B4-BE49-F238E27FC236}">
                      <a16:creationId xmlns:a16="http://schemas.microsoft.com/office/drawing/2014/main" id="{36EFF9F7-49D0-274C-965D-1738DE9E238C}"/>
                    </a:ext>
                  </a:extLst>
                </p14:cNvPr>
                <p14:cNvContentPartPr/>
                <p14:nvPr/>
              </p14:nvContentPartPr>
              <p14:xfrm>
                <a:off x="2683654" y="3290916"/>
                <a:ext cx="3333600" cy="3272040"/>
              </p14:xfrm>
            </p:contentPart>
          </mc:Choice>
          <mc:Fallback xmlns="">
            <p:pic>
              <p:nvPicPr>
                <p:cNvPr id="17" name="Ink 16">
                  <a:extLst>
                    <a:ext uri="{FF2B5EF4-FFF2-40B4-BE49-F238E27FC236}">
                      <a16:creationId xmlns:a16="http://schemas.microsoft.com/office/drawing/2014/main" id="{36EFF9F7-49D0-274C-965D-1738DE9E238C}"/>
                    </a:ext>
                  </a:extLst>
                </p:cNvPr>
                <p:cNvPicPr/>
                <p:nvPr/>
              </p:nvPicPr>
              <p:blipFill>
                <a:blip r:embed="rId14"/>
                <a:stretch>
                  <a:fillRect/>
                </a:stretch>
              </p:blipFill>
              <p:spPr>
                <a:xfrm>
                  <a:off x="2675014" y="3282276"/>
                  <a:ext cx="3351240" cy="328968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1" name="Ink 20">
                  <a:extLst>
                    <a:ext uri="{FF2B5EF4-FFF2-40B4-BE49-F238E27FC236}">
                      <a16:creationId xmlns:a16="http://schemas.microsoft.com/office/drawing/2014/main" id="{FE5BDCD2-85BF-6140-873B-04D282B4F5E0}"/>
                    </a:ext>
                  </a:extLst>
                </p14:cNvPr>
                <p14:cNvContentPartPr/>
                <p14:nvPr/>
              </p14:nvContentPartPr>
              <p14:xfrm>
                <a:off x="2988934" y="3277596"/>
                <a:ext cx="4295160" cy="1089360"/>
              </p14:xfrm>
            </p:contentPart>
          </mc:Choice>
          <mc:Fallback xmlns="">
            <p:pic>
              <p:nvPicPr>
                <p:cNvPr id="21" name="Ink 20">
                  <a:extLst>
                    <a:ext uri="{FF2B5EF4-FFF2-40B4-BE49-F238E27FC236}">
                      <a16:creationId xmlns:a16="http://schemas.microsoft.com/office/drawing/2014/main" id="{FE5BDCD2-85BF-6140-873B-04D282B4F5E0}"/>
                    </a:ext>
                  </a:extLst>
                </p:cNvPr>
                <p:cNvPicPr/>
                <p:nvPr/>
              </p:nvPicPr>
              <p:blipFill>
                <a:blip r:embed="rId16"/>
                <a:stretch>
                  <a:fillRect/>
                </a:stretch>
              </p:blipFill>
              <p:spPr>
                <a:xfrm>
                  <a:off x="2979934" y="3268956"/>
                  <a:ext cx="4312800" cy="1107000"/>
                </a:xfrm>
                <a:prstGeom prst="rect">
                  <a:avLst/>
                </a:prstGeom>
              </p:spPr>
            </p:pic>
          </mc:Fallback>
        </mc:AlternateContent>
      </p:grpSp>
    </p:spTree>
    <p:custDataLst>
      <p:tags r:id="rId1"/>
    </p:custDataLst>
    <p:extLst>
      <p:ext uri="{BB962C8B-B14F-4D97-AF65-F5344CB8AC3E}">
        <p14:creationId xmlns:p14="http://schemas.microsoft.com/office/powerpoint/2010/main" val="3898478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childTnLst>
                          </p:cTn>
                        </p:par>
                        <p:par>
                          <p:cTn id="8" fill="hold">
                            <p:stCondLst>
                              <p:cond delay="500"/>
                            </p:stCondLst>
                            <p:childTnLst>
                              <p:par>
                                <p:cTn id="9" presetID="5" presetClass="entr" presetSubtype="1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checkerboard(across)">
                                      <p:cBhvr>
                                        <p:cTn id="11" dur="500"/>
                                        <p:tgtEl>
                                          <p:spTgt spid="10"/>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blinds(horizontal)">
                                      <p:cBhvr>
                                        <p:cTn id="1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31475-24FA-E844-B4C4-93592E105A68}"/>
              </a:ext>
            </a:extLst>
          </p:cNvPr>
          <p:cNvSpPr>
            <a:spLocks noGrp="1"/>
          </p:cNvSpPr>
          <p:nvPr>
            <p:ph type="title"/>
          </p:nvPr>
        </p:nvSpPr>
        <p:spPr/>
        <p:txBody>
          <a:bodyPr/>
          <a:lstStyle/>
          <a:p>
            <a:r>
              <a:rPr lang="en-US" dirty="0"/>
              <a:t>Tau Equivalent Reliability </a:t>
            </a:r>
          </a:p>
        </p:txBody>
      </p:sp>
      <p:sp>
        <p:nvSpPr>
          <p:cNvPr id="5" name="Content Placeholder 4">
            <a:extLst>
              <a:ext uri="{FF2B5EF4-FFF2-40B4-BE49-F238E27FC236}">
                <a16:creationId xmlns:a16="http://schemas.microsoft.com/office/drawing/2014/main" id="{CB2EFD0D-B9B9-BC46-8A0A-ABB4AE3D3FBC}"/>
              </a:ext>
            </a:extLst>
          </p:cNvPr>
          <p:cNvSpPr>
            <a:spLocks noGrp="1"/>
          </p:cNvSpPr>
          <p:nvPr>
            <p:ph idx="1"/>
          </p:nvPr>
        </p:nvSpPr>
        <p:spPr/>
        <p:txBody>
          <a:bodyPr/>
          <a:lstStyle/>
          <a:p>
            <a:endParaRPr lang="en-US" dirty="0"/>
          </a:p>
        </p:txBody>
      </p:sp>
      <p:graphicFrame>
        <p:nvGraphicFramePr>
          <p:cNvPr id="14" name="Table 3">
            <a:extLst>
              <a:ext uri="{FF2B5EF4-FFF2-40B4-BE49-F238E27FC236}">
                <a16:creationId xmlns:a16="http://schemas.microsoft.com/office/drawing/2014/main" id="{5FAD7333-AE35-0C41-B4AC-E6E4DF0517BC}"/>
              </a:ext>
            </a:extLst>
          </p:cNvPr>
          <p:cNvGraphicFramePr>
            <a:graphicFrameLocks/>
          </p:cNvGraphicFramePr>
          <p:nvPr>
            <p:extLst>
              <p:ext uri="{D42A27DB-BD31-4B8C-83A1-F6EECF244321}">
                <p14:modId xmlns:p14="http://schemas.microsoft.com/office/powerpoint/2010/main" val="549866632"/>
              </p:ext>
            </p:extLst>
          </p:nvPr>
        </p:nvGraphicFramePr>
        <p:xfrm>
          <a:off x="594712" y="1949450"/>
          <a:ext cx="9661396" cy="4389568"/>
        </p:xfrm>
        <a:graphic>
          <a:graphicData uri="http://schemas.openxmlformats.org/drawingml/2006/table">
            <a:tbl>
              <a:tblPr firstRow="1" bandRow="1">
                <a:tableStyleId>{5C22544A-7EE6-4342-B048-85BDC9FD1C3A}</a:tableStyleId>
              </a:tblPr>
              <a:tblGrid>
                <a:gridCol w="2024920">
                  <a:extLst>
                    <a:ext uri="{9D8B030D-6E8A-4147-A177-3AD203B41FA5}">
                      <a16:colId xmlns:a16="http://schemas.microsoft.com/office/drawing/2014/main" val="1399732891"/>
                    </a:ext>
                  </a:extLst>
                </a:gridCol>
                <a:gridCol w="2248930">
                  <a:extLst>
                    <a:ext uri="{9D8B030D-6E8A-4147-A177-3AD203B41FA5}">
                      <a16:colId xmlns:a16="http://schemas.microsoft.com/office/drawing/2014/main" val="1394751337"/>
                    </a:ext>
                  </a:extLst>
                </a:gridCol>
                <a:gridCol w="2792627">
                  <a:extLst>
                    <a:ext uri="{9D8B030D-6E8A-4147-A177-3AD203B41FA5}">
                      <a16:colId xmlns:a16="http://schemas.microsoft.com/office/drawing/2014/main" val="2379948913"/>
                    </a:ext>
                  </a:extLst>
                </a:gridCol>
                <a:gridCol w="2594919">
                  <a:extLst>
                    <a:ext uri="{9D8B030D-6E8A-4147-A177-3AD203B41FA5}">
                      <a16:colId xmlns:a16="http://schemas.microsoft.com/office/drawing/2014/main" val="2024193136"/>
                    </a:ext>
                  </a:extLst>
                </a:gridCol>
              </a:tblGrid>
              <a:tr h="1097392">
                <a:tc>
                  <a:txBody>
                    <a:bodyPr/>
                    <a:lstStyle/>
                    <a:p>
                      <a:pPr algn="ctr"/>
                      <a:endParaRPr lang="en-US" sz="4400" dirty="0">
                        <a:solidFill>
                          <a:schemeClr val="bg1">
                            <a:lumMod val="95000"/>
                          </a:schemeClr>
                        </a:solidFill>
                      </a:endParaRPr>
                    </a:p>
                  </a:txBody>
                  <a:tcPr>
                    <a:solidFill>
                      <a:schemeClr val="bg2">
                        <a:lumMod val="75000"/>
                      </a:schemeClr>
                    </a:solidFill>
                  </a:tcPr>
                </a:tc>
                <a:tc>
                  <a:txBody>
                    <a:bodyPr/>
                    <a:lstStyle/>
                    <a:p>
                      <a:pPr algn="ctr"/>
                      <a:r>
                        <a:rPr lang="en-US" sz="4400" b="0" dirty="0">
                          <a:solidFill>
                            <a:schemeClr val="bg1">
                              <a:lumMod val="95000"/>
                            </a:schemeClr>
                          </a:solidFill>
                        </a:rPr>
                        <a:t>Item 1</a:t>
                      </a:r>
                    </a:p>
                  </a:txBody>
                  <a:tcPr>
                    <a:solidFill>
                      <a:schemeClr val="bg2">
                        <a:lumMod val="75000"/>
                      </a:schemeClr>
                    </a:solidFill>
                  </a:tcPr>
                </a:tc>
                <a:tc>
                  <a:txBody>
                    <a:bodyPr/>
                    <a:lstStyle/>
                    <a:p>
                      <a:pPr algn="ctr"/>
                      <a:r>
                        <a:rPr lang="en-US" sz="4400" b="0" dirty="0">
                          <a:solidFill>
                            <a:schemeClr val="bg1">
                              <a:lumMod val="95000"/>
                            </a:schemeClr>
                          </a:solidFill>
                        </a:rPr>
                        <a:t>Item 2</a:t>
                      </a:r>
                    </a:p>
                  </a:txBody>
                  <a:tcPr>
                    <a:solidFill>
                      <a:schemeClr val="bg2">
                        <a:lumMod val="75000"/>
                      </a:schemeClr>
                    </a:solidFill>
                  </a:tcPr>
                </a:tc>
                <a:tc>
                  <a:txBody>
                    <a:bodyPr/>
                    <a:lstStyle/>
                    <a:p>
                      <a:pPr algn="ctr"/>
                      <a:r>
                        <a:rPr lang="en-US" sz="4400" b="0" dirty="0">
                          <a:solidFill>
                            <a:schemeClr val="bg1">
                              <a:lumMod val="95000"/>
                            </a:schemeClr>
                          </a:solidFill>
                        </a:rPr>
                        <a:t>Item 3</a:t>
                      </a:r>
                    </a:p>
                  </a:txBody>
                  <a:tcPr>
                    <a:solidFill>
                      <a:schemeClr val="bg2">
                        <a:lumMod val="75000"/>
                      </a:schemeClr>
                    </a:solidFill>
                  </a:tcPr>
                </a:tc>
                <a:extLst>
                  <a:ext uri="{0D108BD9-81ED-4DB2-BD59-A6C34878D82A}">
                    <a16:rowId xmlns:a16="http://schemas.microsoft.com/office/drawing/2014/main" val="1063033883"/>
                  </a:ext>
                </a:extLst>
              </a:tr>
              <a:tr h="1097392">
                <a:tc>
                  <a:txBody>
                    <a:bodyPr/>
                    <a:lstStyle/>
                    <a:p>
                      <a:pPr algn="ctr"/>
                      <a:r>
                        <a:rPr lang="en-US" sz="4400" dirty="0">
                          <a:solidFill>
                            <a:schemeClr val="bg1">
                              <a:lumMod val="95000"/>
                            </a:schemeClr>
                          </a:solidFill>
                        </a:rPr>
                        <a:t>Item 1</a:t>
                      </a:r>
                    </a:p>
                  </a:txBody>
                  <a:tcPr>
                    <a:solidFill>
                      <a:schemeClr val="bg2">
                        <a:lumMod val="75000"/>
                      </a:schemeClr>
                    </a:solidFill>
                  </a:tcPr>
                </a:tc>
                <a:tc>
                  <a:txBody>
                    <a:bodyPr/>
                    <a:lstStyle/>
                    <a:p>
                      <a:pPr algn="ctr"/>
                      <a:r>
                        <a:rPr lang="en-US" sz="4400" dirty="0">
                          <a:solidFill>
                            <a:schemeClr val="bg1">
                              <a:lumMod val="95000"/>
                            </a:schemeClr>
                          </a:solidFill>
                        </a:rPr>
                        <a:t>3 </a:t>
                      </a:r>
                    </a:p>
                  </a:txBody>
                  <a:tcPr>
                    <a:solidFill>
                      <a:schemeClr val="bg2">
                        <a:lumMod val="75000"/>
                      </a:schemeClr>
                    </a:solidFill>
                  </a:tcPr>
                </a:tc>
                <a:tc>
                  <a:txBody>
                    <a:bodyPr/>
                    <a:lstStyle/>
                    <a:p>
                      <a:pPr algn="ctr"/>
                      <a:r>
                        <a:rPr lang="en-US" sz="4400" dirty="0">
                          <a:solidFill>
                            <a:schemeClr val="bg1">
                              <a:lumMod val="95000"/>
                            </a:schemeClr>
                          </a:solidFill>
                        </a:rPr>
                        <a:t>5</a:t>
                      </a:r>
                    </a:p>
                  </a:txBody>
                  <a:tcPr>
                    <a:solidFill>
                      <a:schemeClr val="bg2">
                        <a:lumMod val="75000"/>
                      </a:schemeClr>
                    </a:solidFill>
                  </a:tcPr>
                </a:tc>
                <a:tc>
                  <a:txBody>
                    <a:bodyPr/>
                    <a:lstStyle/>
                    <a:p>
                      <a:pPr algn="ctr"/>
                      <a:r>
                        <a:rPr lang="en-US" sz="4400" dirty="0">
                          <a:solidFill>
                            <a:schemeClr val="bg1">
                              <a:lumMod val="95000"/>
                            </a:schemeClr>
                          </a:solidFill>
                        </a:rPr>
                        <a:t>5</a:t>
                      </a:r>
                    </a:p>
                  </a:txBody>
                  <a:tcPr>
                    <a:solidFill>
                      <a:schemeClr val="bg2">
                        <a:lumMod val="75000"/>
                      </a:schemeClr>
                    </a:solidFill>
                  </a:tcPr>
                </a:tc>
                <a:extLst>
                  <a:ext uri="{0D108BD9-81ED-4DB2-BD59-A6C34878D82A}">
                    <a16:rowId xmlns:a16="http://schemas.microsoft.com/office/drawing/2014/main" val="2709386341"/>
                  </a:ext>
                </a:extLst>
              </a:tr>
              <a:tr h="1097392">
                <a:tc>
                  <a:txBody>
                    <a:bodyPr/>
                    <a:lstStyle/>
                    <a:p>
                      <a:pPr algn="ctr"/>
                      <a:r>
                        <a:rPr lang="en-US" sz="4400" dirty="0">
                          <a:solidFill>
                            <a:schemeClr val="bg1">
                              <a:lumMod val="95000"/>
                            </a:schemeClr>
                          </a:solidFill>
                        </a:rPr>
                        <a:t>Item 2</a:t>
                      </a:r>
                    </a:p>
                  </a:txBody>
                  <a:tcPr>
                    <a:solidFill>
                      <a:schemeClr val="bg2">
                        <a:lumMod val="75000"/>
                      </a:schemeClr>
                    </a:solidFill>
                  </a:tcPr>
                </a:tc>
                <a:tc>
                  <a:txBody>
                    <a:bodyPr/>
                    <a:lstStyle/>
                    <a:p>
                      <a:pPr algn="ctr"/>
                      <a:r>
                        <a:rPr lang="en-US" sz="4400" dirty="0">
                          <a:solidFill>
                            <a:schemeClr val="bg1">
                              <a:lumMod val="95000"/>
                            </a:schemeClr>
                          </a:solidFill>
                        </a:rPr>
                        <a:t>5</a:t>
                      </a:r>
                    </a:p>
                  </a:txBody>
                  <a:tcPr>
                    <a:solidFill>
                      <a:schemeClr val="bg2">
                        <a:lumMod val="75000"/>
                      </a:schemeClr>
                    </a:solidFill>
                  </a:tcPr>
                </a:tc>
                <a:tc>
                  <a:txBody>
                    <a:bodyPr/>
                    <a:lstStyle/>
                    <a:p>
                      <a:pPr algn="ctr"/>
                      <a:r>
                        <a:rPr lang="en-US" sz="4400" dirty="0">
                          <a:solidFill>
                            <a:schemeClr val="bg1">
                              <a:lumMod val="95000"/>
                            </a:schemeClr>
                          </a:solidFill>
                        </a:rPr>
                        <a:t>4</a:t>
                      </a:r>
                    </a:p>
                  </a:txBody>
                  <a:tcPr>
                    <a:solidFill>
                      <a:schemeClr val="bg2">
                        <a:lumMod val="75000"/>
                      </a:schemeClr>
                    </a:solidFill>
                  </a:tcPr>
                </a:tc>
                <a:tc>
                  <a:txBody>
                    <a:bodyPr/>
                    <a:lstStyle/>
                    <a:p>
                      <a:pPr algn="ctr"/>
                      <a:r>
                        <a:rPr lang="en-US" sz="4400" dirty="0">
                          <a:solidFill>
                            <a:schemeClr val="bg1">
                              <a:lumMod val="95000"/>
                            </a:schemeClr>
                          </a:solidFill>
                        </a:rPr>
                        <a:t>5</a:t>
                      </a:r>
                    </a:p>
                  </a:txBody>
                  <a:tcPr>
                    <a:solidFill>
                      <a:schemeClr val="bg2">
                        <a:lumMod val="75000"/>
                      </a:schemeClr>
                    </a:solidFill>
                  </a:tcPr>
                </a:tc>
                <a:extLst>
                  <a:ext uri="{0D108BD9-81ED-4DB2-BD59-A6C34878D82A}">
                    <a16:rowId xmlns:a16="http://schemas.microsoft.com/office/drawing/2014/main" val="3544337476"/>
                  </a:ext>
                </a:extLst>
              </a:tr>
              <a:tr h="1097392">
                <a:tc>
                  <a:txBody>
                    <a:bodyPr/>
                    <a:lstStyle/>
                    <a:p>
                      <a:pPr algn="ctr"/>
                      <a:r>
                        <a:rPr lang="en-US" sz="4400" dirty="0">
                          <a:solidFill>
                            <a:schemeClr val="bg1">
                              <a:lumMod val="95000"/>
                            </a:schemeClr>
                          </a:solidFill>
                        </a:rPr>
                        <a:t>Item 3</a:t>
                      </a:r>
                    </a:p>
                  </a:txBody>
                  <a:tcPr>
                    <a:solidFill>
                      <a:schemeClr val="bg2">
                        <a:lumMod val="75000"/>
                      </a:schemeClr>
                    </a:solidFill>
                  </a:tcPr>
                </a:tc>
                <a:tc>
                  <a:txBody>
                    <a:bodyPr/>
                    <a:lstStyle/>
                    <a:p>
                      <a:pPr algn="ctr"/>
                      <a:r>
                        <a:rPr lang="en-US" sz="4400" dirty="0">
                          <a:solidFill>
                            <a:schemeClr val="bg1">
                              <a:lumMod val="95000"/>
                            </a:schemeClr>
                          </a:solidFill>
                        </a:rPr>
                        <a:t>5</a:t>
                      </a:r>
                    </a:p>
                  </a:txBody>
                  <a:tcPr>
                    <a:solidFill>
                      <a:schemeClr val="bg2">
                        <a:lumMod val="75000"/>
                      </a:schemeClr>
                    </a:solidFill>
                  </a:tcPr>
                </a:tc>
                <a:tc>
                  <a:txBody>
                    <a:bodyPr/>
                    <a:lstStyle/>
                    <a:p>
                      <a:pPr algn="ctr"/>
                      <a:r>
                        <a:rPr lang="en-US" sz="4400" dirty="0">
                          <a:solidFill>
                            <a:schemeClr val="bg1">
                              <a:lumMod val="95000"/>
                            </a:schemeClr>
                          </a:solidFill>
                        </a:rPr>
                        <a:t>5</a:t>
                      </a:r>
                    </a:p>
                  </a:txBody>
                  <a:tcPr>
                    <a:solidFill>
                      <a:schemeClr val="bg2">
                        <a:lumMod val="75000"/>
                      </a:schemeClr>
                    </a:solidFill>
                  </a:tcPr>
                </a:tc>
                <a:tc>
                  <a:txBody>
                    <a:bodyPr/>
                    <a:lstStyle/>
                    <a:p>
                      <a:pPr algn="ctr"/>
                      <a:r>
                        <a:rPr lang="en-US" sz="4400" dirty="0">
                          <a:solidFill>
                            <a:schemeClr val="bg1">
                              <a:lumMod val="95000"/>
                            </a:schemeClr>
                          </a:solidFill>
                        </a:rPr>
                        <a:t>2</a:t>
                      </a:r>
                    </a:p>
                  </a:txBody>
                  <a:tcPr>
                    <a:solidFill>
                      <a:schemeClr val="bg2">
                        <a:lumMod val="75000"/>
                      </a:schemeClr>
                    </a:solidFill>
                  </a:tcPr>
                </a:tc>
                <a:extLst>
                  <a:ext uri="{0D108BD9-81ED-4DB2-BD59-A6C34878D82A}">
                    <a16:rowId xmlns:a16="http://schemas.microsoft.com/office/drawing/2014/main" val="547915548"/>
                  </a:ext>
                </a:extLst>
              </a:tr>
            </a:tbl>
          </a:graphicData>
        </a:graphic>
      </p:graphicFrame>
      <p:sp>
        <p:nvSpPr>
          <p:cNvPr id="6" name="TextBox 5">
            <a:extLst>
              <a:ext uri="{FF2B5EF4-FFF2-40B4-BE49-F238E27FC236}">
                <a16:creationId xmlns:a16="http://schemas.microsoft.com/office/drawing/2014/main" id="{E4794F8A-4EC2-C947-B686-2C8E9662510F}"/>
              </a:ext>
            </a:extLst>
          </p:cNvPr>
          <p:cNvSpPr txBox="1"/>
          <p:nvPr/>
        </p:nvSpPr>
        <p:spPr>
          <a:xfrm>
            <a:off x="6722075" y="3059668"/>
            <a:ext cx="1547603" cy="369332"/>
          </a:xfrm>
          <a:prstGeom prst="rect">
            <a:avLst/>
          </a:prstGeom>
          <a:noFill/>
        </p:spPr>
        <p:txBody>
          <a:bodyPr wrap="none" rtlCol="0">
            <a:spAutoFit/>
          </a:bodyPr>
          <a:lstStyle/>
          <a:p>
            <a:r>
              <a:rPr lang="en-US" dirty="0"/>
              <a:t>Co-variances</a:t>
            </a:r>
          </a:p>
        </p:txBody>
      </p:sp>
      <p:sp>
        <p:nvSpPr>
          <p:cNvPr id="16" name="TextBox 15">
            <a:extLst>
              <a:ext uri="{FF2B5EF4-FFF2-40B4-BE49-F238E27FC236}">
                <a16:creationId xmlns:a16="http://schemas.microsoft.com/office/drawing/2014/main" id="{DE2C3CD4-620E-2B4B-B054-2AA852639BCE}"/>
              </a:ext>
            </a:extLst>
          </p:cNvPr>
          <p:cNvSpPr txBox="1"/>
          <p:nvPr/>
        </p:nvSpPr>
        <p:spPr>
          <a:xfrm rot="1712997">
            <a:off x="5379170" y="4406452"/>
            <a:ext cx="1191288" cy="369332"/>
          </a:xfrm>
          <a:prstGeom prst="rect">
            <a:avLst/>
          </a:prstGeom>
          <a:noFill/>
        </p:spPr>
        <p:txBody>
          <a:bodyPr wrap="none" rtlCol="0">
            <a:spAutoFit/>
          </a:bodyPr>
          <a:lstStyle/>
          <a:p>
            <a:r>
              <a:rPr lang="en-US" dirty="0"/>
              <a:t>Variances</a:t>
            </a:r>
          </a:p>
        </p:txBody>
      </p:sp>
    </p:spTree>
    <p:extLst>
      <p:ext uri="{BB962C8B-B14F-4D97-AF65-F5344CB8AC3E}">
        <p14:creationId xmlns:p14="http://schemas.microsoft.com/office/powerpoint/2010/main" val="27155496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31475-24FA-E844-B4C4-93592E105A68}"/>
              </a:ext>
            </a:extLst>
          </p:cNvPr>
          <p:cNvSpPr>
            <a:spLocks noGrp="1"/>
          </p:cNvSpPr>
          <p:nvPr>
            <p:ph type="title"/>
          </p:nvPr>
        </p:nvSpPr>
        <p:spPr/>
        <p:txBody>
          <a:bodyPr/>
          <a:lstStyle/>
          <a:p>
            <a:r>
              <a:rPr lang="en-US" dirty="0"/>
              <a:t>Essential Tau Equivalent Reliability </a:t>
            </a:r>
          </a:p>
        </p:txBody>
      </p:sp>
      <p:sp>
        <p:nvSpPr>
          <p:cNvPr id="5" name="Content Placeholder 4">
            <a:extLst>
              <a:ext uri="{FF2B5EF4-FFF2-40B4-BE49-F238E27FC236}">
                <a16:creationId xmlns:a16="http://schemas.microsoft.com/office/drawing/2014/main" id="{CB2EFD0D-B9B9-BC46-8A0A-ABB4AE3D3FBC}"/>
              </a:ext>
            </a:extLst>
          </p:cNvPr>
          <p:cNvSpPr>
            <a:spLocks noGrp="1"/>
          </p:cNvSpPr>
          <p:nvPr>
            <p:ph idx="1"/>
          </p:nvPr>
        </p:nvSpPr>
        <p:spPr/>
        <p:txBody>
          <a:bodyPr/>
          <a:lstStyle/>
          <a:p>
            <a:endParaRPr lang="en-US" dirty="0"/>
          </a:p>
        </p:txBody>
      </p:sp>
      <p:graphicFrame>
        <p:nvGraphicFramePr>
          <p:cNvPr id="14" name="Table 3">
            <a:extLst>
              <a:ext uri="{FF2B5EF4-FFF2-40B4-BE49-F238E27FC236}">
                <a16:creationId xmlns:a16="http://schemas.microsoft.com/office/drawing/2014/main" id="{5FAD7333-AE35-0C41-B4AC-E6E4DF0517BC}"/>
              </a:ext>
            </a:extLst>
          </p:cNvPr>
          <p:cNvGraphicFramePr>
            <a:graphicFrameLocks/>
          </p:cNvGraphicFramePr>
          <p:nvPr>
            <p:extLst>
              <p:ext uri="{D42A27DB-BD31-4B8C-83A1-F6EECF244321}">
                <p14:modId xmlns:p14="http://schemas.microsoft.com/office/powerpoint/2010/main" val="321302350"/>
              </p:ext>
            </p:extLst>
          </p:nvPr>
        </p:nvGraphicFramePr>
        <p:xfrm>
          <a:off x="928251" y="1505167"/>
          <a:ext cx="8957154" cy="5084328"/>
        </p:xfrm>
        <a:graphic>
          <a:graphicData uri="http://schemas.openxmlformats.org/drawingml/2006/table">
            <a:tbl>
              <a:tblPr firstRow="1" bandRow="1">
                <a:tableStyleId>{5C22544A-7EE6-4342-B048-85BDC9FD1C3A}</a:tableStyleId>
              </a:tblPr>
              <a:tblGrid>
                <a:gridCol w="1877319">
                  <a:extLst>
                    <a:ext uri="{9D8B030D-6E8A-4147-A177-3AD203B41FA5}">
                      <a16:colId xmlns:a16="http://schemas.microsoft.com/office/drawing/2014/main" val="1399732891"/>
                    </a:ext>
                  </a:extLst>
                </a:gridCol>
                <a:gridCol w="2085000">
                  <a:extLst>
                    <a:ext uri="{9D8B030D-6E8A-4147-A177-3AD203B41FA5}">
                      <a16:colId xmlns:a16="http://schemas.microsoft.com/office/drawing/2014/main" val="1394751337"/>
                    </a:ext>
                  </a:extLst>
                </a:gridCol>
                <a:gridCol w="2589066">
                  <a:extLst>
                    <a:ext uri="{9D8B030D-6E8A-4147-A177-3AD203B41FA5}">
                      <a16:colId xmlns:a16="http://schemas.microsoft.com/office/drawing/2014/main" val="2379948913"/>
                    </a:ext>
                  </a:extLst>
                </a:gridCol>
                <a:gridCol w="2405769">
                  <a:extLst>
                    <a:ext uri="{9D8B030D-6E8A-4147-A177-3AD203B41FA5}">
                      <a16:colId xmlns:a16="http://schemas.microsoft.com/office/drawing/2014/main" val="2024193136"/>
                    </a:ext>
                  </a:extLst>
                </a:gridCol>
              </a:tblGrid>
              <a:tr h="973902">
                <a:tc>
                  <a:txBody>
                    <a:bodyPr/>
                    <a:lstStyle/>
                    <a:p>
                      <a:pPr algn="ctr"/>
                      <a:endParaRPr lang="en-US" sz="4400" dirty="0">
                        <a:solidFill>
                          <a:schemeClr val="tx1"/>
                        </a:solidFill>
                      </a:endParaRPr>
                    </a:p>
                  </a:txBody>
                  <a:tcPr>
                    <a:solidFill>
                      <a:schemeClr val="bg2">
                        <a:lumMod val="75000"/>
                      </a:schemeClr>
                    </a:solidFill>
                  </a:tcPr>
                </a:tc>
                <a:tc>
                  <a:txBody>
                    <a:bodyPr/>
                    <a:lstStyle/>
                    <a:p>
                      <a:pPr algn="ctr"/>
                      <a:r>
                        <a:rPr lang="en-US" sz="4400" b="0" dirty="0">
                          <a:solidFill>
                            <a:schemeClr val="tx1"/>
                          </a:solidFill>
                        </a:rPr>
                        <a:t>Item 1</a:t>
                      </a:r>
                    </a:p>
                  </a:txBody>
                  <a:tcPr>
                    <a:solidFill>
                      <a:schemeClr val="bg2">
                        <a:lumMod val="75000"/>
                      </a:schemeClr>
                    </a:solidFill>
                  </a:tcPr>
                </a:tc>
                <a:tc>
                  <a:txBody>
                    <a:bodyPr/>
                    <a:lstStyle/>
                    <a:p>
                      <a:pPr algn="ctr"/>
                      <a:r>
                        <a:rPr lang="en-US" sz="4400" b="0" dirty="0">
                          <a:solidFill>
                            <a:schemeClr val="tx1"/>
                          </a:solidFill>
                        </a:rPr>
                        <a:t>Item 2</a:t>
                      </a:r>
                    </a:p>
                  </a:txBody>
                  <a:tcPr>
                    <a:solidFill>
                      <a:schemeClr val="bg2">
                        <a:lumMod val="75000"/>
                      </a:schemeClr>
                    </a:solidFill>
                  </a:tcPr>
                </a:tc>
                <a:tc>
                  <a:txBody>
                    <a:bodyPr/>
                    <a:lstStyle/>
                    <a:p>
                      <a:pPr algn="ctr"/>
                      <a:r>
                        <a:rPr lang="en-US" sz="4400" b="0" dirty="0">
                          <a:solidFill>
                            <a:schemeClr val="tx1"/>
                          </a:solidFill>
                        </a:rPr>
                        <a:t>Item 3</a:t>
                      </a:r>
                    </a:p>
                  </a:txBody>
                  <a:tcPr>
                    <a:solidFill>
                      <a:schemeClr val="bg2">
                        <a:lumMod val="75000"/>
                      </a:schemeClr>
                    </a:solidFill>
                  </a:tcPr>
                </a:tc>
                <a:extLst>
                  <a:ext uri="{0D108BD9-81ED-4DB2-BD59-A6C34878D82A}">
                    <a16:rowId xmlns:a16="http://schemas.microsoft.com/office/drawing/2014/main" val="1063033883"/>
                  </a:ext>
                </a:extLst>
              </a:tr>
              <a:tr h="973902">
                <a:tc>
                  <a:txBody>
                    <a:bodyPr/>
                    <a:lstStyle/>
                    <a:p>
                      <a:pPr algn="ctr"/>
                      <a:r>
                        <a:rPr lang="en-US" sz="4400" dirty="0">
                          <a:solidFill>
                            <a:schemeClr val="tx1"/>
                          </a:solidFill>
                        </a:rPr>
                        <a:t>S1</a:t>
                      </a:r>
                    </a:p>
                  </a:txBody>
                  <a:tcPr>
                    <a:solidFill>
                      <a:schemeClr val="bg2">
                        <a:lumMod val="75000"/>
                      </a:schemeClr>
                    </a:solidFill>
                  </a:tcPr>
                </a:tc>
                <a:tc>
                  <a:txBody>
                    <a:bodyPr/>
                    <a:lstStyle/>
                    <a:p>
                      <a:pPr algn="ctr"/>
                      <a:r>
                        <a:rPr lang="en-US" sz="4400" dirty="0">
                          <a:solidFill>
                            <a:schemeClr val="tx1"/>
                          </a:solidFill>
                        </a:rPr>
                        <a:t>2 </a:t>
                      </a:r>
                    </a:p>
                  </a:txBody>
                  <a:tcPr>
                    <a:solidFill>
                      <a:schemeClr val="bg2">
                        <a:lumMod val="75000"/>
                      </a:schemeClr>
                    </a:solidFill>
                  </a:tcPr>
                </a:tc>
                <a:tc>
                  <a:txBody>
                    <a:bodyPr/>
                    <a:lstStyle/>
                    <a:p>
                      <a:pPr algn="ctr"/>
                      <a:r>
                        <a:rPr lang="en-US" sz="4400" dirty="0">
                          <a:solidFill>
                            <a:schemeClr val="tx1"/>
                          </a:solidFill>
                        </a:rPr>
                        <a:t>3</a:t>
                      </a:r>
                    </a:p>
                  </a:txBody>
                  <a:tcPr>
                    <a:solidFill>
                      <a:schemeClr val="bg2">
                        <a:lumMod val="75000"/>
                      </a:schemeClr>
                    </a:solidFill>
                  </a:tcPr>
                </a:tc>
                <a:tc>
                  <a:txBody>
                    <a:bodyPr/>
                    <a:lstStyle/>
                    <a:p>
                      <a:pPr algn="ctr"/>
                      <a:r>
                        <a:rPr lang="en-US" sz="4400" dirty="0">
                          <a:solidFill>
                            <a:schemeClr val="tx1"/>
                          </a:solidFill>
                        </a:rPr>
                        <a:t>1</a:t>
                      </a:r>
                    </a:p>
                  </a:txBody>
                  <a:tcPr>
                    <a:solidFill>
                      <a:schemeClr val="bg2">
                        <a:lumMod val="75000"/>
                      </a:schemeClr>
                    </a:solidFill>
                  </a:tcPr>
                </a:tc>
                <a:extLst>
                  <a:ext uri="{0D108BD9-81ED-4DB2-BD59-A6C34878D82A}">
                    <a16:rowId xmlns:a16="http://schemas.microsoft.com/office/drawing/2014/main" val="2709386341"/>
                  </a:ext>
                </a:extLst>
              </a:tr>
              <a:tr h="973902">
                <a:tc>
                  <a:txBody>
                    <a:bodyPr/>
                    <a:lstStyle/>
                    <a:p>
                      <a:pPr algn="ctr"/>
                      <a:r>
                        <a:rPr lang="en-US" sz="4400" dirty="0">
                          <a:solidFill>
                            <a:schemeClr val="tx1"/>
                          </a:solidFill>
                        </a:rPr>
                        <a:t>S2</a:t>
                      </a:r>
                    </a:p>
                  </a:txBody>
                  <a:tcPr>
                    <a:solidFill>
                      <a:schemeClr val="bg2">
                        <a:lumMod val="75000"/>
                      </a:schemeClr>
                    </a:solidFill>
                  </a:tcPr>
                </a:tc>
                <a:tc>
                  <a:txBody>
                    <a:bodyPr/>
                    <a:lstStyle/>
                    <a:p>
                      <a:pPr algn="ctr"/>
                      <a:r>
                        <a:rPr lang="en-US" sz="4400" dirty="0">
                          <a:solidFill>
                            <a:schemeClr val="tx1"/>
                          </a:solidFill>
                        </a:rPr>
                        <a:t>5</a:t>
                      </a:r>
                    </a:p>
                  </a:txBody>
                  <a:tcPr>
                    <a:solidFill>
                      <a:schemeClr val="bg2">
                        <a:lumMod val="75000"/>
                      </a:schemeClr>
                    </a:solidFill>
                  </a:tcPr>
                </a:tc>
                <a:tc>
                  <a:txBody>
                    <a:bodyPr/>
                    <a:lstStyle/>
                    <a:p>
                      <a:pPr algn="ctr"/>
                      <a:r>
                        <a:rPr lang="en-US" sz="4400" dirty="0">
                          <a:solidFill>
                            <a:schemeClr val="tx1"/>
                          </a:solidFill>
                        </a:rPr>
                        <a:t>5</a:t>
                      </a:r>
                    </a:p>
                  </a:txBody>
                  <a:tcPr>
                    <a:solidFill>
                      <a:schemeClr val="bg2">
                        <a:lumMod val="75000"/>
                      </a:schemeClr>
                    </a:solidFill>
                  </a:tcPr>
                </a:tc>
                <a:tc>
                  <a:txBody>
                    <a:bodyPr/>
                    <a:lstStyle/>
                    <a:p>
                      <a:pPr algn="ctr"/>
                      <a:r>
                        <a:rPr lang="en-US" sz="4400" dirty="0">
                          <a:solidFill>
                            <a:schemeClr val="tx1"/>
                          </a:solidFill>
                        </a:rPr>
                        <a:t>6</a:t>
                      </a:r>
                    </a:p>
                  </a:txBody>
                  <a:tcPr>
                    <a:solidFill>
                      <a:schemeClr val="bg2">
                        <a:lumMod val="75000"/>
                      </a:schemeClr>
                    </a:solidFill>
                  </a:tcPr>
                </a:tc>
                <a:extLst>
                  <a:ext uri="{0D108BD9-81ED-4DB2-BD59-A6C34878D82A}">
                    <a16:rowId xmlns:a16="http://schemas.microsoft.com/office/drawing/2014/main" val="3544337476"/>
                  </a:ext>
                </a:extLst>
              </a:tr>
              <a:tr h="973902">
                <a:tc>
                  <a:txBody>
                    <a:bodyPr/>
                    <a:lstStyle/>
                    <a:p>
                      <a:pPr algn="ctr"/>
                      <a:r>
                        <a:rPr lang="en-US" sz="4400" dirty="0">
                          <a:solidFill>
                            <a:schemeClr val="tx1"/>
                          </a:solidFill>
                        </a:rPr>
                        <a:t>S3</a:t>
                      </a:r>
                    </a:p>
                  </a:txBody>
                  <a:tcPr>
                    <a:solidFill>
                      <a:schemeClr val="bg2">
                        <a:lumMod val="75000"/>
                      </a:schemeClr>
                    </a:solidFill>
                  </a:tcPr>
                </a:tc>
                <a:tc>
                  <a:txBody>
                    <a:bodyPr/>
                    <a:lstStyle/>
                    <a:p>
                      <a:pPr algn="ctr"/>
                      <a:r>
                        <a:rPr lang="en-US" sz="4400" dirty="0">
                          <a:solidFill>
                            <a:schemeClr val="tx1"/>
                          </a:solidFill>
                        </a:rPr>
                        <a:t>5</a:t>
                      </a:r>
                    </a:p>
                  </a:txBody>
                  <a:tcPr>
                    <a:solidFill>
                      <a:schemeClr val="bg2">
                        <a:lumMod val="75000"/>
                      </a:schemeClr>
                    </a:solidFill>
                  </a:tcPr>
                </a:tc>
                <a:tc>
                  <a:txBody>
                    <a:bodyPr/>
                    <a:lstStyle/>
                    <a:p>
                      <a:pPr algn="ctr"/>
                      <a:r>
                        <a:rPr lang="en-US" sz="4400" dirty="0">
                          <a:solidFill>
                            <a:schemeClr val="tx1"/>
                          </a:solidFill>
                        </a:rPr>
                        <a:t>4</a:t>
                      </a:r>
                    </a:p>
                  </a:txBody>
                  <a:tcPr>
                    <a:solidFill>
                      <a:schemeClr val="bg2">
                        <a:lumMod val="75000"/>
                      </a:schemeClr>
                    </a:solidFill>
                  </a:tcPr>
                </a:tc>
                <a:tc>
                  <a:txBody>
                    <a:bodyPr/>
                    <a:lstStyle/>
                    <a:p>
                      <a:pPr algn="ctr"/>
                      <a:r>
                        <a:rPr lang="en-US" sz="4400" dirty="0">
                          <a:solidFill>
                            <a:schemeClr val="tx1"/>
                          </a:solidFill>
                        </a:rPr>
                        <a:t>5</a:t>
                      </a:r>
                    </a:p>
                  </a:txBody>
                  <a:tcPr>
                    <a:solidFill>
                      <a:schemeClr val="bg2">
                        <a:lumMod val="75000"/>
                      </a:schemeClr>
                    </a:solidFill>
                  </a:tcPr>
                </a:tc>
                <a:extLst>
                  <a:ext uri="{0D108BD9-81ED-4DB2-BD59-A6C34878D82A}">
                    <a16:rowId xmlns:a16="http://schemas.microsoft.com/office/drawing/2014/main" val="547915548"/>
                  </a:ext>
                </a:extLst>
              </a:tr>
              <a:tr h="1054953">
                <a:tc>
                  <a:txBody>
                    <a:bodyPr/>
                    <a:lstStyle/>
                    <a:p>
                      <a:pPr algn="ctr"/>
                      <a:r>
                        <a:rPr lang="en-US" sz="3600" dirty="0">
                          <a:solidFill>
                            <a:schemeClr val="tx1"/>
                          </a:solidFill>
                        </a:rPr>
                        <a:t>Item Mean</a:t>
                      </a:r>
                    </a:p>
                  </a:txBody>
                  <a:tcPr>
                    <a:solidFill>
                      <a:schemeClr val="bg2">
                        <a:lumMod val="75000"/>
                      </a:schemeClr>
                    </a:solidFill>
                  </a:tcPr>
                </a:tc>
                <a:tc>
                  <a:txBody>
                    <a:bodyPr/>
                    <a:lstStyle/>
                    <a:p>
                      <a:pPr algn="ctr"/>
                      <a:r>
                        <a:rPr lang="en-US" sz="4400" dirty="0">
                          <a:solidFill>
                            <a:schemeClr val="tx1"/>
                          </a:solidFill>
                        </a:rPr>
                        <a:t>4</a:t>
                      </a:r>
                    </a:p>
                  </a:txBody>
                  <a:tcPr>
                    <a:solidFill>
                      <a:schemeClr val="bg2">
                        <a:lumMod val="75000"/>
                      </a:schemeClr>
                    </a:solidFill>
                  </a:tcPr>
                </a:tc>
                <a:tc>
                  <a:txBody>
                    <a:bodyPr/>
                    <a:lstStyle/>
                    <a:p>
                      <a:pPr algn="ctr"/>
                      <a:r>
                        <a:rPr lang="en-US" sz="4400" dirty="0">
                          <a:solidFill>
                            <a:schemeClr val="tx1"/>
                          </a:solidFill>
                        </a:rPr>
                        <a:t>4</a:t>
                      </a:r>
                    </a:p>
                  </a:txBody>
                  <a:tcPr>
                    <a:solidFill>
                      <a:schemeClr val="bg2">
                        <a:lumMod val="75000"/>
                      </a:schemeClr>
                    </a:solidFill>
                  </a:tcPr>
                </a:tc>
                <a:tc>
                  <a:txBody>
                    <a:bodyPr/>
                    <a:lstStyle/>
                    <a:p>
                      <a:pPr algn="ctr"/>
                      <a:r>
                        <a:rPr lang="en-US" sz="4400" dirty="0">
                          <a:solidFill>
                            <a:schemeClr val="tx1"/>
                          </a:solidFill>
                        </a:rPr>
                        <a:t>4</a:t>
                      </a:r>
                    </a:p>
                  </a:txBody>
                  <a:tcPr>
                    <a:solidFill>
                      <a:schemeClr val="bg2">
                        <a:lumMod val="75000"/>
                      </a:schemeClr>
                    </a:solidFill>
                  </a:tcPr>
                </a:tc>
                <a:extLst>
                  <a:ext uri="{0D108BD9-81ED-4DB2-BD59-A6C34878D82A}">
                    <a16:rowId xmlns:a16="http://schemas.microsoft.com/office/drawing/2014/main" val="2279738223"/>
                  </a:ext>
                </a:extLst>
              </a:tr>
            </a:tbl>
          </a:graphicData>
        </a:graphic>
      </p:graphicFrame>
    </p:spTree>
    <p:extLst>
      <p:ext uri="{BB962C8B-B14F-4D97-AF65-F5344CB8AC3E}">
        <p14:creationId xmlns:p14="http://schemas.microsoft.com/office/powerpoint/2010/main" val="10602012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ECF4C-575F-654B-A3F5-78C4F7B93F92}"/>
              </a:ext>
            </a:extLst>
          </p:cNvPr>
          <p:cNvSpPr>
            <a:spLocks noGrp="1"/>
          </p:cNvSpPr>
          <p:nvPr>
            <p:ph type="title"/>
          </p:nvPr>
        </p:nvSpPr>
        <p:spPr/>
        <p:txBody>
          <a:bodyPr/>
          <a:lstStyle/>
          <a:p>
            <a:r>
              <a:rPr lang="en-US" dirty="0"/>
              <a:t>Congeneric Reliability</a:t>
            </a:r>
          </a:p>
        </p:txBody>
      </p:sp>
      <p:pic>
        <p:nvPicPr>
          <p:cNvPr id="11" name="Content Placeholder 10" descr="Zigmind Farrow Manfred - Oli's cat. He is old and dribbly.">
            <a:extLst>
              <a:ext uri="{FF2B5EF4-FFF2-40B4-BE49-F238E27FC236}">
                <a16:creationId xmlns:a16="http://schemas.microsoft.com/office/drawing/2014/main" id="{5700FA2A-1FF3-9E45-9015-1383A8B8A799}"/>
              </a:ext>
            </a:extLst>
          </p:cNvPr>
          <p:cNvPicPr>
            <a:picLocks noGrp="1" noChangeAspect="1"/>
          </p:cNvPicPr>
          <p:nvPr>
            <p:ph idx="1"/>
          </p:nvPr>
        </p:nvPicPr>
        <p:blipFill>
          <a:blip r:embed="rId4"/>
          <a:stretch>
            <a:fillRect/>
          </a:stretch>
        </p:blipFill>
        <p:spPr>
          <a:xfrm rot="5400000">
            <a:off x="8766628" y="2176253"/>
            <a:ext cx="2797177" cy="2097883"/>
          </a:xfrm>
        </p:spPr>
      </p:pic>
      <p:pic>
        <p:nvPicPr>
          <p:cNvPr id="7" name="Picture 6" descr="Lions">
            <a:extLst>
              <a:ext uri="{FF2B5EF4-FFF2-40B4-BE49-F238E27FC236}">
                <a16:creationId xmlns:a16="http://schemas.microsoft.com/office/drawing/2014/main" id="{DE87A96D-F9C3-F54B-8BAA-398F8BC3A0A9}"/>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018903" y="3723560"/>
            <a:ext cx="2921465" cy="1947643"/>
          </a:xfrm>
          <a:prstGeom prst="rect">
            <a:avLst/>
          </a:prstGeom>
        </p:spPr>
      </p:pic>
      <p:pic>
        <p:nvPicPr>
          <p:cNvPr id="8" name="Picture 7" descr="A tiger">
            <a:extLst>
              <a:ext uri="{FF2B5EF4-FFF2-40B4-BE49-F238E27FC236}">
                <a16:creationId xmlns:a16="http://schemas.microsoft.com/office/drawing/2014/main" id="{28F5DA25-F3D7-D543-8926-1EE4EBBF5330}"/>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4968874" y="2341030"/>
            <a:ext cx="2254251" cy="1690688"/>
          </a:xfrm>
          <a:prstGeom prst="rect">
            <a:avLst/>
          </a:prstGeom>
        </p:spPr>
      </p:pic>
      <p:pic>
        <p:nvPicPr>
          <p:cNvPr id="9" name="Picture 8" descr="A cheetah lying on the ground&#10;&#10;">
            <a:extLst>
              <a:ext uri="{FF2B5EF4-FFF2-40B4-BE49-F238E27FC236}">
                <a16:creationId xmlns:a16="http://schemas.microsoft.com/office/drawing/2014/main" id="{0719CCBC-D457-1647-B02A-DBCF17970AF6}"/>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6095999" y="4623783"/>
            <a:ext cx="2578178" cy="1718785"/>
          </a:xfrm>
          <a:prstGeom prst="rect">
            <a:avLst/>
          </a:prstGeom>
        </p:spPr>
      </p:pic>
      <p:pic>
        <p:nvPicPr>
          <p:cNvPr id="19" name="Picture 18" descr="A cat lying on its back&#10;&#10;Description automatically generated with medium confidence">
            <a:extLst>
              <a:ext uri="{FF2B5EF4-FFF2-40B4-BE49-F238E27FC236}">
                <a16:creationId xmlns:a16="http://schemas.microsoft.com/office/drawing/2014/main" id="{50B594ED-E415-5943-BC45-911DF3133302}"/>
              </a:ext>
            </a:extLst>
          </p:cNvPr>
          <p:cNvPicPr>
            <a:picLocks noChangeAspect="1"/>
          </p:cNvPicPr>
          <p:nvPr/>
        </p:nvPicPr>
        <p:blipFill>
          <a:blip r:embed="rId8"/>
          <a:stretch>
            <a:fillRect/>
          </a:stretch>
        </p:blipFill>
        <p:spPr>
          <a:xfrm>
            <a:off x="1791842" y="1445742"/>
            <a:ext cx="1816331" cy="1844080"/>
          </a:xfrm>
          <a:prstGeom prst="rect">
            <a:avLst/>
          </a:prstGeom>
        </p:spPr>
      </p:pic>
      <p:sp>
        <p:nvSpPr>
          <p:cNvPr id="20" name="TextBox 19">
            <a:extLst>
              <a:ext uri="{FF2B5EF4-FFF2-40B4-BE49-F238E27FC236}">
                <a16:creationId xmlns:a16="http://schemas.microsoft.com/office/drawing/2014/main" id="{2AD1D585-1CAC-6044-83EA-87FD9C33AFBC}"/>
              </a:ext>
            </a:extLst>
          </p:cNvPr>
          <p:cNvSpPr txBox="1"/>
          <p:nvPr/>
        </p:nvSpPr>
        <p:spPr>
          <a:xfrm>
            <a:off x="1482811" y="6227805"/>
            <a:ext cx="2105705" cy="369332"/>
          </a:xfrm>
          <a:prstGeom prst="rect">
            <a:avLst/>
          </a:prstGeom>
          <a:noFill/>
        </p:spPr>
        <p:txBody>
          <a:bodyPr wrap="none" rtlCol="0">
            <a:spAutoFit/>
          </a:bodyPr>
          <a:lstStyle/>
          <a:p>
            <a:r>
              <a:rPr lang="en-US" dirty="0"/>
              <a:t>Do you like these?</a:t>
            </a:r>
          </a:p>
        </p:txBody>
      </p:sp>
    </p:spTree>
    <p:custDataLst>
      <p:tags r:id="rId1"/>
    </p:custDataLst>
    <p:extLst>
      <p:ext uri="{BB962C8B-B14F-4D97-AF65-F5344CB8AC3E}">
        <p14:creationId xmlns:p14="http://schemas.microsoft.com/office/powerpoint/2010/main" val="2376470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linds(horizontal)">
                                      <p:cBhvr>
                                        <p:cTn id="7" dur="500"/>
                                        <p:tgtEl>
                                          <p:spTgt spid="20"/>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blinds(horizontal)">
                                      <p:cBhvr>
                                        <p:cTn id="11" dur="500"/>
                                        <p:tgtEl>
                                          <p:spTgt spid="7"/>
                                        </p:tgtEl>
                                      </p:cBhvr>
                                    </p:animEffect>
                                  </p:childTnLst>
                                </p:cTn>
                              </p:par>
                            </p:childTnLst>
                          </p:cTn>
                        </p:par>
                        <p:par>
                          <p:cTn id="12" fill="hold">
                            <p:stCondLst>
                              <p:cond delay="1000"/>
                            </p:stCondLst>
                            <p:childTnLst>
                              <p:par>
                                <p:cTn id="13" presetID="3" presetClass="entr" presetSubtype="1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linds(horizontal)">
                                      <p:cBhvr>
                                        <p:cTn id="15" dur="500"/>
                                        <p:tgtEl>
                                          <p:spTgt spid="8"/>
                                        </p:tgtEl>
                                      </p:cBhvr>
                                    </p:animEffect>
                                  </p:childTnLst>
                                </p:cTn>
                              </p:par>
                            </p:childTnLst>
                          </p:cTn>
                        </p:par>
                        <p:par>
                          <p:cTn id="16" fill="hold">
                            <p:stCondLst>
                              <p:cond delay="1500"/>
                            </p:stCondLst>
                            <p:childTnLst>
                              <p:par>
                                <p:cTn id="17" presetID="3" presetClass="entr" presetSubtype="10"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blinds(horizontal)">
                                      <p:cBhvr>
                                        <p:cTn id="19" dur="500"/>
                                        <p:tgtEl>
                                          <p:spTgt spid="9"/>
                                        </p:tgtEl>
                                      </p:cBhvr>
                                    </p:animEffect>
                                  </p:childTnLst>
                                </p:cTn>
                              </p:par>
                            </p:childTnLst>
                          </p:cTn>
                        </p:par>
                        <p:par>
                          <p:cTn id="20" fill="hold">
                            <p:stCondLst>
                              <p:cond delay="2000"/>
                            </p:stCondLst>
                            <p:childTnLst>
                              <p:par>
                                <p:cTn id="21" presetID="3" presetClass="entr" presetSubtype="10" fill="hold"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blinds(horizontal)">
                                      <p:cBhvr>
                                        <p:cTn id="23" dur="500"/>
                                        <p:tgtEl>
                                          <p:spTgt spid="11"/>
                                        </p:tgtEl>
                                      </p:cBhvr>
                                    </p:animEffect>
                                  </p:childTnLst>
                                </p:cTn>
                              </p:par>
                            </p:childTnLst>
                          </p:cTn>
                        </p:par>
                        <p:par>
                          <p:cTn id="24" fill="hold">
                            <p:stCondLst>
                              <p:cond delay="2500"/>
                            </p:stCondLst>
                            <p:childTnLst>
                              <p:par>
                                <p:cTn id="25" presetID="3" presetClass="entr" presetSubtype="10" fill="hold" nodeType="after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blinds(horizontal)">
                                      <p:cBhvr>
                                        <p:cTn id="2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2962D-80AA-9D43-B8DA-BBCBF0CE58A3}"/>
              </a:ext>
            </a:extLst>
          </p:cNvPr>
          <p:cNvSpPr>
            <a:spLocks noGrp="1"/>
          </p:cNvSpPr>
          <p:nvPr>
            <p:ph type="title"/>
          </p:nvPr>
        </p:nvSpPr>
        <p:spPr/>
        <p:txBody>
          <a:bodyPr/>
          <a:lstStyle/>
          <a:p>
            <a:r>
              <a:rPr lang="en-US" dirty="0"/>
              <a:t>Three Reliability Models</a:t>
            </a:r>
          </a:p>
        </p:txBody>
      </p:sp>
      <p:sp>
        <p:nvSpPr>
          <p:cNvPr id="3" name="Content Placeholder 2">
            <a:extLst>
              <a:ext uri="{FF2B5EF4-FFF2-40B4-BE49-F238E27FC236}">
                <a16:creationId xmlns:a16="http://schemas.microsoft.com/office/drawing/2014/main" id="{183D9A53-BC4F-5C4D-BDFD-569C4B228454}"/>
              </a:ext>
            </a:extLst>
          </p:cNvPr>
          <p:cNvSpPr>
            <a:spLocks noGrp="1"/>
          </p:cNvSpPr>
          <p:nvPr>
            <p:ph idx="1"/>
          </p:nvPr>
        </p:nvSpPr>
        <p:spPr/>
        <p:txBody>
          <a:bodyPr/>
          <a:lstStyle/>
          <a:p>
            <a:r>
              <a:rPr lang="en-US" dirty="0"/>
              <a:t>Parallel</a:t>
            </a:r>
          </a:p>
          <a:p>
            <a:r>
              <a:rPr lang="en-US" dirty="0"/>
              <a:t>(Essential) Tau Equivalent</a:t>
            </a:r>
          </a:p>
          <a:p>
            <a:r>
              <a:rPr lang="en-US" dirty="0"/>
              <a:t>Congeneric</a:t>
            </a:r>
          </a:p>
        </p:txBody>
      </p:sp>
    </p:spTree>
    <p:extLst>
      <p:ext uri="{BB962C8B-B14F-4D97-AF65-F5344CB8AC3E}">
        <p14:creationId xmlns:p14="http://schemas.microsoft.com/office/powerpoint/2010/main" val="6935460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D9C2F-B81F-3646-A4E5-1F554561186F}"/>
              </a:ext>
            </a:extLst>
          </p:cNvPr>
          <p:cNvSpPr>
            <a:spLocks noGrp="1"/>
          </p:cNvSpPr>
          <p:nvPr>
            <p:ph type="title"/>
          </p:nvPr>
        </p:nvSpPr>
        <p:spPr/>
        <p:txBody>
          <a:bodyPr/>
          <a:lstStyle/>
          <a:p>
            <a:r>
              <a:rPr lang="en-US" dirty="0"/>
              <a:t>Last Week</a:t>
            </a:r>
          </a:p>
        </p:txBody>
      </p:sp>
      <p:sp>
        <p:nvSpPr>
          <p:cNvPr id="3" name="Content Placeholder 2">
            <a:extLst>
              <a:ext uri="{FF2B5EF4-FFF2-40B4-BE49-F238E27FC236}">
                <a16:creationId xmlns:a16="http://schemas.microsoft.com/office/drawing/2014/main" id="{697781C5-F564-BF4A-BE05-F8004DB053F5}"/>
              </a:ext>
            </a:extLst>
          </p:cNvPr>
          <p:cNvSpPr>
            <a:spLocks noGrp="1"/>
          </p:cNvSpPr>
          <p:nvPr>
            <p:ph idx="1"/>
          </p:nvPr>
        </p:nvSpPr>
        <p:spPr/>
        <p:txBody>
          <a:bodyPr/>
          <a:lstStyle/>
          <a:p>
            <a:r>
              <a:rPr lang="en-US" dirty="0"/>
              <a:t>Constructs – what are we measuring?</a:t>
            </a:r>
          </a:p>
          <a:p>
            <a:r>
              <a:rPr lang="en-US" dirty="0"/>
              <a:t>Measurement Paradigms – What do we mean by measurement</a:t>
            </a:r>
          </a:p>
          <a:p>
            <a:r>
              <a:rPr lang="en-US" dirty="0"/>
              <a:t>Dimensionality – Are we measuring only one ‘thing’</a:t>
            </a:r>
          </a:p>
        </p:txBody>
      </p:sp>
    </p:spTree>
    <p:custDataLst>
      <p:tags r:id="rId1"/>
    </p:custDataLst>
    <p:extLst>
      <p:ext uri="{BB962C8B-B14F-4D97-AF65-F5344CB8AC3E}">
        <p14:creationId xmlns:p14="http://schemas.microsoft.com/office/powerpoint/2010/main" val="1393331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D9C2F-B81F-3646-A4E5-1F554561186F}"/>
              </a:ext>
            </a:extLst>
          </p:cNvPr>
          <p:cNvSpPr>
            <a:spLocks noGrp="1"/>
          </p:cNvSpPr>
          <p:nvPr>
            <p:ph type="title"/>
          </p:nvPr>
        </p:nvSpPr>
        <p:spPr/>
        <p:txBody>
          <a:bodyPr/>
          <a:lstStyle/>
          <a:p>
            <a:r>
              <a:rPr lang="en-US" dirty="0"/>
              <a:t>This Week</a:t>
            </a:r>
          </a:p>
        </p:txBody>
      </p:sp>
      <p:sp>
        <p:nvSpPr>
          <p:cNvPr id="3" name="Content Placeholder 2">
            <a:extLst>
              <a:ext uri="{FF2B5EF4-FFF2-40B4-BE49-F238E27FC236}">
                <a16:creationId xmlns:a16="http://schemas.microsoft.com/office/drawing/2014/main" id="{697781C5-F564-BF4A-BE05-F8004DB053F5}"/>
              </a:ext>
            </a:extLst>
          </p:cNvPr>
          <p:cNvSpPr>
            <a:spLocks noGrp="1"/>
          </p:cNvSpPr>
          <p:nvPr>
            <p:ph idx="1"/>
          </p:nvPr>
        </p:nvSpPr>
        <p:spPr/>
        <p:txBody>
          <a:bodyPr/>
          <a:lstStyle/>
          <a:p>
            <a:r>
              <a:rPr lang="en-US" dirty="0"/>
              <a:t>General Linear Model makes assumptions about our data…</a:t>
            </a:r>
          </a:p>
          <a:p>
            <a:r>
              <a:rPr lang="en-US" dirty="0"/>
              <a:t>The models we use in measurement have assumptions</a:t>
            </a:r>
          </a:p>
          <a:p>
            <a:r>
              <a:rPr lang="en-US" dirty="0"/>
              <a:t>Not discussed often</a:t>
            </a:r>
          </a:p>
          <a:p>
            <a:r>
              <a:rPr lang="en-US" dirty="0"/>
              <a:t>Can mess up our inferences</a:t>
            </a:r>
          </a:p>
        </p:txBody>
      </p:sp>
    </p:spTree>
    <p:custDataLst>
      <p:tags r:id="rId1"/>
    </p:custDataLst>
    <p:extLst>
      <p:ext uri="{BB962C8B-B14F-4D97-AF65-F5344CB8AC3E}">
        <p14:creationId xmlns:p14="http://schemas.microsoft.com/office/powerpoint/2010/main" val="2088316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blinds(horizontal)">
                                      <p:cBhvr>
                                        <p:cTn id="1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2410F-EC5D-3247-9079-544B75531CFD}"/>
              </a:ext>
            </a:extLst>
          </p:cNvPr>
          <p:cNvSpPr>
            <a:spLocks noGrp="1"/>
          </p:cNvSpPr>
          <p:nvPr>
            <p:ph type="title"/>
          </p:nvPr>
        </p:nvSpPr>
        <p:spPr/>
        <p:txBody>
          <a:bodyPr/>
          <a:lstStyle/>
          <a:p>
            <a:r>
              <a:rPr lang="en-US" dirty="0"/>
              <a:t>Assumptions</a:t>
            </a:r>
          </a:p>
        </p:txBody>
      </p:sp>
      <p:sp>
        <p:nvSpPr>
          <p:cNvPr id="3" name="Content Placeholder 2">
            <a:extLst>
              <a:ext uri="{FF2B5EF4-FFF2-40B4-BE49-F238E27FC236}">
                <a16:creationId xmlns:a16="http://schemas.microsoft.com/office/drawing/2014/main" id="{AC6EE128-6476-B349-ADA6-EB1606E05751}"/>
              </a:ext>
            </a:extLst>
          </p:cNvPr>
          <p:cNvSpPr>
            <a:spLocks noGrp="1"/>
          </p:cNvSpPr>
          <p:nvPr>
            <p:ph idx="1"/>
          </p:nvPr>
        </p:nvSpPr>
        <p:spPr/>
        <p:txBody>
          <a:bodyPr/>
          <a:lstStyle/>
          <a:p>
            <a:pPr marL="514350" indent="-514350">
              <a:buFont typeface="+mj-lt"/>
              <a:buAutoNum type="arabicPeriod"/>
            </a:pPr>
            <a:r>
              <a:rPr lang="en-US" dirty="0" err="1"/>
              <a:t>Unidimensionality</a:t>
            </a:r>
            <a:endParaRPr lang="en-US" dirty="0"/>
          </a:p>
          <a:p>
            <a:pPr marL="514350" indent="-514350">
              <a:buFont typeface="+mj-lt"/>
              <a:buAutoNum type="arabicPeriod"/>
            </a:pPr>
            <a:r>
              <a:rPr lang="en-US" dirty="0"/>
              <a:t>Normally distributed errors</a:t>
            </a:r>
          </a:p>
          <a:p>
            <a:pPr marL="514350" indent="-514350">
              <a:buFont typeface="+mj-lt"/>
              <a:buAutoNum type="arabicPeriod"/>
            </a:pPr>
            <a:endParaRPr lang="en-US" dirty="0"/>
          </a:p>
        </p:txBody>
      </p:sp>
    </p:spTree>
    <p:custDataLst>
      <p:tags r:id="rId1"/>
    </p:custDataLst>
    <p:extLst>
      <p:ext uri="{BB962C8B-B14F-4D97-AF65-F5344CB8AC3E}">
        <p14:creationId xmlns:p14="http://schemas.microsoft.com/office/powerpoint/2010/main" val="1626479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mph" presetSubtype="0" fill="hold" nodeType="clickEffect">
                                  <p:stCondLst>
                                    <p:cond delay="0"/>
                                  </p:stCondLst>
                                  <p:childTnLst>
                                    <p:animClr clrSpc="rgb" dir="cw">
                                      <p:cBhvr override="childStyle">
                                        <p:cTn id="6" dur="500" fill="hold"/>
                                        <p:tgtEl>
                                          <p:spTgt spid="3">
                                            <p:txEl>
                                              <p:pRg st="0" end="0"/>
                                            </p:txEl>
                                          </p:spTgt>
                                        </p:tgtEl>
                                        <p:attrNameLst>
                                          <p:attrName>style.color</p:attrName>
                                        </p:attrNameLst>
                                      </p:cBhvr>
                                      <p:to>
                                        <a:schemeClr val="accent2"/>
                                      </p:to>
                                    </p:animClr>
                                    <p:animClr clrSpc="rgb" dir="cw">
                                      <p:cBhvr>
                                        <p:cTn id="7" dur="500" fill="hold"/>
                                        <p:tgtEl>
                                          <p:spTgt spid="3">
                                            <p:txEl>
                                              <p:pRg st="0" end="0"/>
                                            </p:txEl>
                                          </p:spTgt>
                                        </p:tgtEl>
                                        <p:attrNameLst>
                                          <p:attrName>fillcolor</p:attrName>
                                        </p:attrNameLst>
                                      </p:cBhvr>
                                      <p:to>
                                        <a:schemeClr val="accent2"/>
                                      </p:to>
                                    </p:animClr>
                                    <p:set>
                                      <p:cBhvr>
                                        <p:cTn id="8" dur="500" fill="hold"/>
                                        <p:tgtEl>
                                          <p:spTgt spid="3">
                                            <p:txEl>
                                              <p:pRg st="0" end="0"/>
                                            </p:txEl>
                                          </p:spTgt>
                                        </p:tgtEl>
                                        <p:attrNameLst>
                                          <p:attrName>fill.type</p:attrName>
                                        </p:attrNameLst>
                                      </p:cBhvr>
                                      <p:to>
                                        <p:strVal val="solid"/>
                                      </p:to>
                                    </p:set>
                                    <p:set>
                                      <p:cBhvr>
                                        <p:cTn id="9" dur="500" fill="hold"/>
                                        <p:tgtEl>
                                          <p:spTgt spid="3">
                                            <p:txEl>
                                              <p:pRg st="0" end="0"/>
                                            </p:txEl>
                                          </p:spTgt>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19" presetClass="emph" presetSubtype="0" fill="hold" nodeType="clickEffect">
                                  <p:stCondLst>
                                    <p:cond delay="0"/>
                                  </p:stCondLst>
                                  <p:childTnLst>
                                    <p:animClr clrSpc="rgb" dir="cw">
                                      <p:cBhvr override="childStyle">
                                        <p:cTn id="13" dur="500" fill="hold"/>
                                        <p:tgtEl>
                                          <p:spTgt spid="3">
                                            <p:txEl>
                                              <p:pRg st="1" end="1"/>
                                            </p:txEl>
                                          </p:spTgt>
                                        </p:tgtEl>
                                        <p:attrNameLst>
                                          <p:attrName>style.color</p:attrName>
                                        </p:attrNameLst>
                                      </p:cBhvr>
                                      <p:to>
                                        <a:schemeClr val="accent2"/>
                                      </p:to>
                                    </p:animClr>
                                    <p:animClr clrSpc="rgb" dir="cw">
                                      <p:cBhvr>
                                        <p:cTn id="14" dur="500" fill="hold"/>
                                        <p:tgtEl>
                                          <p:spTgt spid="3">
                                            <p:txEl>
                                              <p:pRg st="1" end="1"/>
                                            </p:txEl>
                                          </p:spTgt>
                                        </p:tgtEl>
                                        <p:attrNameLst>
                                          <p:attrName>fillcolor</p:attrName>
                                        </p:attrNameLst>
                                      </p:cBhvr>
                                      <p:to>
                                        <a:schemeClr val="accent2"/>
                                      </p:to>
                                    </p:animClr>
                                    <p:set>
                                      <p:cBhvr>
                                        <p:cTn id="15" dur="500" fill="hold"/>
                                        <p:tgtEl>
                                          <p:spTgt spid="3">
                                            <p:txEl>
                                              <p:pRg st="1" end="1"/>
                                            </p:txEl>
                                          </p:spTgt>
                                        </p:tgtEl>
                                        <p:attrNameLst>
                                          <p:attrName>fill.type</p:attrName>
                                        </p:attrNameLst>
                                      </p:cBhvr>
                                      <p:to>
                                        <p:strVal val="solid"/>
                                      </p:to>
                                    </p:set>
                                    <p:set>
                                      <p:cBhvr>
                                        <p:cTn id="16" dur="500" fill="hold"/>
                                        <p:tgtEl>
                                          <p:spTgt spid="3">
                                            <p:txEl>
                                              <p:pRg st="1" end="1"/>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CA45F-173F-A346-B52E-1A6222309B07}"/>
              </a:ext>
            </a:extLst>
          </p:cNvPr>
          <p:cNvSpPr>
            <a:spLocks noGrp="1"/>
          </p:cNvSpPr>
          <p:nvPr>
            <p:ph type="title"/>
          </p:nvPr>
        </p:nvSpPr>
        <p:spPr/>
        <p:txBody>
          <a:bodyPr/>
          <a:lstStyle/>
          <a:p>
            <a:r>
              <a:rPr lang="en-US" dirty="0"/>
              <a:t>Quick Glossary</a:t>
            </a:r>
          </a:p>
        </p:txBody>
      </p:sp>
      <p:sp>
        <p:nvSpPr>
          <p:cNvPr id="3" name="Content Placeholder 2">
            <a:extLst>
              <a:ext uri="{FF2B5EF4-FFF2-40B4-BE49-F238E27FC236}">
                <a16:creationId xmlns:a16="http://schemas.microsoft.com/office/drawing/2014/main" id="{44480B97-9609-0D48-9CB0-D62E118708F7}"/>
              </a:ext>
            </a:extLst>
          </p:cNvPr>
          <p:cNvSpPr>
            <a:spLocks noGrp="1"/>
          </p:cNvSpPr>
          <p:nvPr>
            <p:ph idx="1"/>
          </p:nvPr>
        </p:nvSpPr>
        <p:spPr/>
        <p:txBody>
          <a:bodyPr/>
          <a:lstStyle/>
          <a:p>
            <a:r>
              <a:rPr lang="en-US" dirty="0"/>
              <a:t>Variance</a:t>
            </a:r>
          </a:p>
          <a:p>
            <a:pPr lvl="1"/>
            <a:r>
              <a:rPr lang="en-US" dirty="0"/>
              <a:t>The degree to which the data points are spread out from the mean</a:t>
            </a:r>
          </a:p>
          <a:p>
            <a:pPr lvl="1"/>
            <a:r>
              <a:rPr lang="en-US" dirty="0"/>
              <a:t>Square of the standard deviation</a:t>
            </a:r>
          </a:p>
          <a:p>
            <a:pPr lvl="1"/>
            <a:r>
              <a:rPr lang="en-US" dirty="0"/>
              <a:t>Larger variance = larger average distance from the mean</a:t>
            </a:r>
          </a:p>
        </p:txBody>
      </p:sp>
      <p:pic>
        <p:nvPicPr>
          <p:cNvPr id="5" name="Picture 4" descr="Chart, scatter chart&#10;&#10;Description automatically generated">
            <a:extLst>
              <a:ext uri="{FF2B5EF4-FFF2-40B4-BE49-F238E27FC236}">
                <a16:creationId xmlns:a16="http://schemas.microsoft.com/office/drawing/2014/main" id="{925AD0F1-3804-C04F-B0CA-BF313B758717}"/>
              </a:ext>
            </a:extLst>
          </p:cNvPr>
          <p:cNvPicPr>
            <a:picLocks noChangeAspect="1"/>
          </p:cNvPicPr>
          <p:nvPr/>
        </p:nvPicPr>
        <p:blipFill>
          <a:blip r:embed="rId3"/>
          <a:stretch>
            <a:fillRect/>
          </a:stretch>
        </p:blipFill>
        <p:spPr>
          <a:xfrm>
            <a:off x="458694" y="4047331"/>
            <a:ext cx="5295728" cy="2673852"/>
          </a:xfrm>
          <a:prstGeom prst="rect">
            <a:avLst/>
          </a:prstGeom>
        </p:spPr>
      </p:pic>
      <p:pic>
        <p:nvPicPr>
          <p:cNvPr id="8" name="Picture 7" descr="Two scatter plots showing a variance of 1 and a variance of 25.  The y axis has a wider range of values when the variance is higher. It ranges from -2 to +2 when variance is 1, and -15 to +15 when variance is 25.">
            <a:extLst>
              <a:ext uri="{FF2B5EF4-FFF2-40B4-BE49-F238E27FC236}">
                <a16:creationId xmlns:a16="http://schemas.microsoft.com/office/drawing/2014/main" id="{A30E0CEC-6C70-A740-90C2-2E1DAC64073B}"/>
              </a:ext>
            </a:extLst>
          </p:cNvPr>
          <p:cNvPicPr>
            <a:picLocks noChangeAspect="1"/>
          </p:cNvPicPr>
          <p:nvPr/>
        </p:nvPicPr>
        <p:blipFill>
          <a:blip r:embed="rId4"/>
          <a:stretch>
            <a:fillRect/>
          </a:stretch>
        </p:blipFill>
        <p:spPr>
          <a:xfrm>
            <a:off x="6437580" y="3992529"/>
            <a:ext cx="5582970" cy="2728654"/>
          </a:xfrm>
          <a:prstGeom prst="rect">
            <a:avLst/>
          </a:prstGeom>
        </p:spPr>
      </p:pic>
      <p:sp>
        <p:nvSpPr>
          <p:cNvPr id="9" name="TextBox 8">
            <a:extLst>
              <a:ext uri="{FF2B5EF4-FFF2-40B4-BE49-F238E27FC236}">
                <a16:creationId xmlns:a16="http://schemas.microsoft.com/office/drawing/2014/main" id="{44D8F68D-C26B-A044-91FB-357BE8E8ED8D}"/>
              </a:ext>
            </a:extLst>
          </p:cNvPr>
          <p:cNvSpPr txBox="1"/>
          <p:nvPr/>
        </p:nvSpPr>
        <p:spPr>
          <a:xfrm>
            <a:off x="5255590" y="3992529"/>
            <a:ext cx="1181990" cy="369332"/>
          </a:xfrm>
          <a:prstGeom prst="rect">
            <a:avLst/>
          </a:prstGeom>
          <a:noFill/>
        </p:spPr>
        <p:txBody>
          <a:bodyPr wrap="none" rtlCol="0">
            <a:spAutoFit/>
          </a:bodyPr>
          <a:lstStyle/>
          <a:p>
            <a:r>
              <a:rPr lang="en-US" dirty="0"/>
              <a:t>Mean = 0</a:t>
            </a:r>
          </a:p>
        </p:txBody>
      </p:sp>
      <p:sp>
        <p:nvSpPr>
          <p:cNvPr id="10" name="TextBox 9">
            <a:extLst>
              <a:ext uri="{FF2B5EF4-FFF2-40B4-BE49-F238E27FC236}">
                <a16:creationId xmlns:a16="http://schemas.microsoft.com/office/drawing/2014/main" id="{C834A7B6-99BF-3A49-B155-410B33F1A9A3}"/>
              </a:ext>
            </a:extLst>
          </p:cNvPr>
          <p:cNvSpPr txBox="1"/>
          <p:nvPr/>
        </p:nvSpPr>
        <p:spPr>
          <a:xfrm>
            <a:off x="521972" y="4047331"/>
            <a:ext cx="1492653" cy="369332"/>
          </a:xfrm>
          <a:prstGeom prst="rect">
            <a:avLst/>
          </a:prstGeom>
          <a:noFill/>
        </p:spPr>
        <p:txBody>
          <a:bodyPr wrap="none" rtlCol="0">
            <a:spAutoFit/>
          </a:bodyPr>
          <a:lstStyle/>
          <a:p>
            <a:r>
              <a:rPr lang="en-US" dirty="0"/>
              <a:t>Variance = 1</a:t>
            </a:r>
          </a:p>
        </p:txBody>
      </p:sp>
      <p:sp>
        <p:nvSpPr>
          <p:cNvPr id="11" name="TextBox 10">
            <a:extLst>
              <a:ext uri="{FF2B5EF4-FFF2-40B4-BE49-F238E27FC236}">
                <a16:creationId xmlns:a16="http://schemas.microsoft.com/office/drawing/2014/main" id="{7D2563E4-4CA9-7E43-92A0-C582DE7337AA}"/>
              </a:ext>
            </a:extLst>
          </p:cNvPr>
          <p:cNvSpPr txBox="1"/>
          <p:nvPr/>
        </p:nvSpPr>
        <p:spPr>
          <a:xfrm>
            <a:off x="6437580" y="3992529"/>
            <a:ext cx="1627305" cy="369332"/>
          </a:xfrm>
          <a:prstGeom prst="rect">
            <a:avLst/>
          </a:prstGeom>
          <a:noFill/>
        </p:spPr>
        <p:txBody>
          <a:bodyPr wrap="none" rtlCol="0">
            <a:spAutoFit/>
          </a:bodyPr>
          <a:lstStyle/>
          <a:p>
            <a:r>
              <a:rPr lang="en-US" dirty="0"/>
              <a:t>Variance = 25</a:t>
            </a:r>
          </a:p>
        </p:txBody>
      </p:sp>
    </p:spTree>
    <p:custDataLst>
      <p:tags r:id="rId1"/>
    </p:custDataLst>
    <p:extLst>
      <p:ext uri="{BB962C8B-B14F-4D97-AF65-F5344CB8AC3E}">
        <p14:creationId xmlns:p14="http://schemas.microsoft.com/office/powerpoint/2010/main" val="3050085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0"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CA45F-173F-A346-B52E-1A6222309B07}"/>
              </a:ext>
            </a:extLst>
          </p:cNvPr>
          <p:cNvSpPr>
            <a:spLocks noGrp="1"/>
          </p:cNvSpPr>
          <p:nvPr>
            <p:ph type="title"/>
          </p:nvPr>
        </p:nvSpPr>
        <p:spPr/>
        <p:txBody>
          <a:bodyPr/>
          <a:lstStyle/>
          <a:p>
            <a:r>
              <a:rPr lang="en-US" dirty="0"/>
              <a:t>Quick Glossary</a:t>
            </a:r>
          </a:p>
        </p:txBody>
      </p:sp>
      <p:sp>
        <p:nvSpPr>
          <p:cNvPr id="3" name="Content Placeholder 2">
            <a:extLst>
              <a:ext uri="{FF2B5EF4-FFF2-40B4-BE49-F238E27FC236}">
                <a16:creationId xmlns:a16="http://schemas.microsoft.com/office/drawing/2014/main" id="{44480B97-9609-0D48-9CB0-D62E118708F7}"/>
              </a:ext>
            </a:extLst>
          </p:cNvPr>
          <p:cNvSpPr>
            <a:spLocks noGrp="1"/>
          </p:cNvSpPr>
          <p:nvPr>
            <p:ph idx="1"/>
          </p:nvPr>
        </p:nvSpPr>
        <p:spPr/>
        <p:txBody>
          <a:bodyPr/>
          <a:lstStyle/>
          <a:p>
            <a:r>
              <a:rPr lang="en-US" dirty="0"/>
              <a:t>Covariance</a:t>
            </a:r>
          </a:p>
          <a:p>
            <a:pPr lvl="1"/>
            <a:r>
              <a:rPr lang="en-US" dirty="0"/>
              <a:t>If the variation in two variables changes in parallel</a:t>
            </a:r>
          </a:p>
        </p:txBody>
      </p:sp>
      <p:sp>
        <p:nvSpPr>
          <p:cNvPr id="9" name="TextBox 8">
            <a:extLst>
              <a:ext uri="{FF2B5EF4-FFF2-40B4-BE49-F238E27FC236}">
                <a16:creationId xmlns:a16="http://schemas.microsoft.com/office/drawing/2014/main" id="{44D8F68D-C26B-A044-91FB-357BE8E8ED8D}"/>
              </a:ext>
            </a:extLst>
          </p:cNvPr>
          <p:cNvSpPr txBox="1"/>
          <p:nvPr/>
        </p:nvSpPr>
        <p:spPr>
          <a:xfrm>
            <a:off x="5024083" y="4047331"/>
            <a:ext cx="1181990" cy="369332"/>
          </a:xfrm>
          <a:prstGeom prst="rect">
            <a:avLst/>
          </a:prstGeom>
          <a:noFill/>
        </p:spPr>
        <p:txBody>
          <a:bodyPr wrap="none" rtlCol="0">
            <a:spAutoFit/>
          </a:bodyPr>
          <a:lstStyle/>
          <a:p>
            <a:r>
              <a:rPr lang="en-US" dirty="0"/>
              <a:t>Mean = 0</a:t>
            </a:r>
          </a:p>
        </p:txBody>
      </p:sp>
      <p:sp>
        <p:nvSpPr>
          <p:cNvPr id="10" name="TextBox 9">
            <a:extLst>
              <a:ext uri="{FF2B5EF4-FFF2-40B4-BE49-F238E27FC236}">
                <a16:creationId xmlns:a16="http://schemas.microsoft.com/office/drawing/2014/main" id="{C834A7B6-99BF-3A49-B155-410B33F1A9A3}"/>
              </a:ext>
            </a:extLst>
          </p:cNvPr>
          <p:cNvSpPr txBox="1"/>
          <p:nvPr/>
        </p:nvSpPr>
        <p:spPr>
          <a:xfrm>
            <a:off x="521972" y="4047331"/>
            <a:ext cx="1773627" cy="369332"/>
          </a:xfrm>
          <a:prstGeom prst="rect">
            <a:avLst/>
          </a:prstGeom>
          <a:noFill/>
        </p:spPr>
        <p:txBody>
          <a:bodyPr wrap="none" rtlCol="0">
            <a:spAutoFit/>
          </a:bodyPr>
          <a:lstStyle/>
          <a:p>
            <a:r>
              <a:rPr lang="en-US" dirty="0"/>
              <a:t>Correlation = 0</a:t>
            </a:r>
          </a:p>
        </p:txBody>
      </p:sp>
      <p:sp>
        <p:nvSpPr>
          <p:cNvPr id="11" name="TextBox 10">
            <a:extLst>
              <a:ext uri="{FF2B5EF4-FFF2-40B4-BE49-F238E27FC236}">
                <a16:creationId xmlns:a16="http://schemas.microsoft.com/office/drawing/2014/main" id="{7D2563E4-4CA9-7E43-92A0-C582DE7337AA}"/>
              </a:ext>
            </a:extLst>
          </p:cNvPr>
          <p:cNvSpPr txBox="1"/>
          <p:nvPr/>
        </p:nvSpPr>
        <p:spPr>
          <a:xfrm>
            <a:off x="8051240" y="3990586"/>
            <a:ext cx="1967590" cy="369332"/>
          </a:xfrm>
          <a:prstGeom prst="rect">
            <a:avLst/>
          </a:prstGeom>
          <a:noFill/>
        </p:spPr>
        <p:txBody>
          <a:bodyPr wrap="none" rtlCol="0">
            <a:spAutoFit/>
          </a:bodyPr>
          <a:lstStyle/>
          <a:p>
            <a:r>
              <a:rPr lang="en-US" dirty="0"/>
              <a:t>Correlation = 0.8</a:t>
            </a:r>
          </a:p>
        </p:txBody>
      </p:sp>
      <p:pic>
        <p:nvPicPr>
          <p:cNvPr id="6" name="Picture 5" descr="Scatter plots showing a correlation of 0 (left) and correlation of 0.8 (right) . A line of best fit on the left would be parallel to the x axis, whereas a line of best fit on the right would be tilted to around 45 degrees.">
            <a:extLst>
              <a:ext uri="{FF2B5EF4-FFF2-40B4-BE49-F238E27FC236}">
                <a16:creationId xmlns:a16="http://schemas.microsoft.com/office/drawing/2014/main" id="{1B8CAAF2-F112-2A44-89F0-69450665754F}"/>
              </a:ext>
            </a:extLst>
          </p:cNvPr>
          <p:cNvPicPr>
            <a:picLocks noChangeAspect="1"/>
          </p:cNvPicPr>
          <p:nvPr/>
        </p:nvPicPr>
        <p:blipFill>
          <a:blip r:embed="rId4"/>
          <a:stretch>
            <a:fillRect/>
          </a:stretch>
        </p:blipFill>
        <p:spPr>
          <a:xfrm>
            <a:off x="458694" y="4359918"/>
            <a:ext cx="4194778" cy="2197689"/>
          </a:xfrm>
          <a:prstGeom prst="rect">
            <a:avLst/>
          </a:prstGeom>
        </p:spPr>
      </p:pic>
      <p:pic>
        <p:nvPicPr>
          <p:cNvPr id="12" name="Picture 11" descr="Scatter plots showing a correlation of 0 (left) and correlation of 0.8 (right) . A line of best fit on the left would be parallel to the x axis, whereas a line of best fit on the right would be tilted to around 45 degrees.">
            <a:extLst>
              <a:ext uri="{FF2B5EF4-FFF2-40B4-BE49-F238E27FC236}">
                <a16:creationId xmlns:a16="http://schemas.microsoft.com/office/drawing/2014/main" id="{0CE87432-EFF4-0F40-B84D-F7E6654FAA81}"/>
              </a:ext>
            </a:extLst>
          </p:cNvPr>
          <p:cNvPicPr>
            <a:picLocks noChangeAspect="1"/>
          </p:cNvPicPr>
          <p:nvPr/>
        </p:nvPicPr>
        <p:blipFill>
          <a:blip r:embed="rId5"/>
          <a:stretch>
            <a:fillRect/>
          </a:stretch>
        </p:blipFill>
        <p:spPr>
          <a:xfrm>
            <a:off x="6814035" y="4359918"/>
            <a:ext cx="4543399" cy="2254434"/>
          </a:xfrm>
          <a:prstGeom prst="rect">
            <a:avLst/>
          </a:prstGeom>
        </p:spPr>
      </p:pic>
    </p:spTree>
    <p:custDataLst>
      <p:tags r:id="rId1"/>
    </p:custDataLst>
    <p:extLst>
      <p:ext uri="{BB962C8B-B14F-4D97-AF65-F5344CB8AC3E}">
        <p14:creationId xmlns:p14="http://schemas.microsoft.com/office/powerpoint/2010/main" val="1565056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4FDB1-6BB5-8A44-BFD3-EB9F26508439}"/>
              </a:ext>
            </a:extLst>
          </p:cNvPr>
          <p:cNvSpPr>
            <a:spLocks noGrp="1"/>
          </p:cNvSpPr>
          <p:nvPr>
            <p:ph type="title"/>
          </p:nvPr>
        </p:nvSpPr>
        <p:spPr/>
        <p:txBody>
          <a:bodyPr/>
          <a:lstStyle/>
          <a:p>
            <a:r>
              <a:rPr lang="en-US" dirty="0"/>
              <a:t>Procedure</a:t>
            </a:r>
          </a:p>
        </p:txBody>
      </p:sp>
      <p:graphicFrame>
        <p:nvGraphicFramePr>
          <p:cNvPr id="4" name="Content Placeholder 3">
            <a:extLst>
              <a:ext uri="{FF2B5EF4-FFF2-40B4-BE49-F238E27FC236}">
                <a16:creationId xmlns:a16="http://schemas.microsoft.com/office/drawing/2014/main" id="{BD0FCA29-D0F4-884D-A9BB-5434E24D0727}"/>
              </a:ext>
            </a:extLst>
          </p:cNvPr>
          <p:cNvGraphicFramePr>
            <a:graphicFrameLocks noGrp="1"/>
          </p:cNvGraphicFramePr>
          <p:nvPr>
            <p:ph idx="1"/>
            <p:extLst>
              <p:ext uri="{D42A27DB-BD31-4B8C-83A1-F6EECF244321}">
                <p14:modId xmlns:p14="http://schemas.microsoft.com/office/powerpoint/2010/main" val="2274714077"/>
              </p:ext>
            </p:extLst>
          </p:nvPr>
        </p:nvGraphicFramePr>
        <p:xfrm>
          <a:off x="458788" y="1949450"/>
          <a:ext cx="11274425" cy="41957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val="2363019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4FDB1-6BB5-8A44-BFD3-EB9F26508439}"/>
              </a:ext>
            </a:extLst>
          </p:cNvPr>
          <p:cNvSpPr>
            <a:spLocks noGrp="1"/>
          </p:cNvSpPr>
          <p:nvPr>
            <p:ph type="title"/>
          </p:nvPr>
        </p:nvSpPr>
        <p:spPr/>
        <p:txBody>
          <a:bodyPr/>
          <a:lstStyle/>
          <a:p>
            <a:r>
              <a:rPr lang="en-US" dirty="0"/>
              <a:t>Parallel Reliability</a:t>
            </a:r>
          </a:p>
        </p:txBody>
      </p:sp>
      <p:sp>
        <p:nvSpPr>
          <p:cNvPr id="5" name="Content Placeholder 4">
            <a:extLst>
              <a:ext uri="{FF2B5EF4-FFF2-40B4-BE49-F238E27FC236}">
                <a16:creationId xmlns:a16="http://schemas.microsoft.com/office/drawing/2014/main" id="{92ADD203-2F5E-9746-AA64-2A7F09CAFE57}"/>
              </a:ext>
            </a:extLst>
          </p:cNvPr>
          <p:cNvSpPr>
            <a:spLocks noGrp="1"/>
          </p:cNvSpPr>
          <p:nvPr>
            <p:ph idx="1"/>
          </p:nvPr>
        </p:nvSpPr>
        <p:spPr/>
        <p:txBody>
          <a:bodyPr/>
          <a:lstStyle/>
          <a:p>
            <a:r>
              <a:rPr lang="en-US" dirty="0"/>
              <a:t>All items measure the same thing identically</a:t>
            </a:r>
          </a:p>
          <a:p>
            <a:r>
              <a:rPr lang="en-US" dirty="0"/>
              <a:t>The Parallel Multi-Linguist Cat-Lovers Scale:</a:t>
            </a:r>
          </a:p>
          <a:p>
            <a:pPr lvl="1"/>
            <a:r>
              <a:rPr lang="en-US" dirty="0"/>
              <a:t>Do you like cats?</a:t>
            </a:r>
          </a:p>
          <a:p>
            <a:pPr lvl="1"/>
            <a:r>
              <a:rPr lang="en-US" dirty="0"/>
              <a:t>¿</a:t>
            </a:r>
            <a:r>
              <a:rPr lang="en-US" dirty="0" err="1"/>
              <a:t>Te</a:t>
            </a:r>
            <a:r>
              <a:rPr lang="en-US" dirty="0"/>
              <a:t> </a:t>
            </a:r>
            <a:r>
              <a:rPr lang="en-US" dirty="0" err="1"/>
              <a:t>gustan</a:t>
            </a:r>
            <a:r>
              <a:rPr lang="en-US" dirty="0"/>
              <a:t> los </a:t>
            </a:r>
            <a:r>
              <a:rPr lang="en-US" dirty="0" err="1"/>
              <a:t>gatos</a:t>
            </a:r>
            <a:r>
              <a:rPr lang="en-US" dirty="0"/>
              <a:t>?</a:t>
            </a:r>
          </a:p>
          <a:p>
            <a:pPr lvl="1"/>
            <a:r>
              <a:rPr lang="en-US" dirty="0" err="1"/>
              <a:t>Aimes-tu</a:t>
            </a:r>
            <a:r>
              <a:rPr lang="en-US" dirty="0"/>
              <a:t> les chats?</a:t>
            </a:r>
          </a:p>
          <a:p>
            <a:pPr lvl="1"/>
            <a:r>
              <a:rPr lang="ar-AE" dirty="0"/>
              <a:t>ل تحب القطط</a:t>
            </a:r>
            <a:endParaRPr lang="en-US" dirty="0"/>
          </a:p>
        </p:txBody>
      </p:sp>
      <p:grpSp>
        <p:nvGrpSpPr>
          <p:cNvPr id="6" name="Group 5" descr="Bobbington the Cat">
            <a:extLst>
              <a:ext uri="{FF2B5EF4-FFF2-40B4-BE49-F238E27FC236}">
                <a16:creationId xmlns:a16="http://schemas.microsoft.com/office/drawing/2014/main" id="{2B7A7FD5-5C95-F34B-A708-EC6B20D140D3}"/>
              </a:ext>
              <a:ext uri="{C183D7F6-B498-43B3-948B-1728B52AA6E4}">
                <adec:decorative xmlns:adec="http://schemas.microsoft.com/office/drawing/2017/decorative" val="0"/>
              </a:ext>
            </a:extLst>
          </p:cNvPr>
          <p:cNvGrpSpPr/>
          <p:nvPr/>
        </p:nvGrpSpPr>
        <p:grpSpPr>
          <a:xfrm>
            <a:off x="8589439" y="4172329"/>
            <a:ext cx="2337512" cy="1688497"/>
            <a:chOff x="9419331" y="1058707"/>
            <a:chExt cx="6208329" cy="6181642"/>
          </a:xfrm>
        </p:grpSpPr>
        <p:pic>
          <p:nvPicPr>
            <p:cNvPr id="7" name="Picture 6">
              <a:extLst>
                <a:ext uri="{FF2B5EF4-FFF2-40B4-BE49-F238E27FC236}">
                  <a16:creationId xmlns:a16="http://schemas.microsoft.com/office/drawing/2014/main" id="{D51AE137-C463-E740-8616-F556E4DBB2AC}"/>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1756268" y="1058707"/>
              <a:ext cx="3871392" cy="5161856"/>
            </a:xfrm>
            <a:prstGeom prst="rect">
              <a:avLst/>
            </a:prstGeom>
          </p:spPr>
        </p:pic>
        <p:sp>
          <p:nvSpPr>
            <p:cNvPr id="8" name="TextBox 7">
              <a:extLst>
                <a:ext uri="{FF2B5EF4-FFF2-40B4-BE49-F238E27FC236}">
                  <a16:creationId xmlns:a16="http://schemas.microsoft.com/office/drawing/2014/main" id="{9BCC14C1-F968-354F-9570-3F5F704C16FC}"/>
                </a:ext>
              </a:extLst>
            </p:cNvPr>
            <p:cNvSpPr txBox="1"/>
            <p:nvPr/>
          </p:nvSpPr>
          <p:spPr>
            <a:xfrm>
              <a:off x="9419331" y="5989275"/>
              <a:ext cx="369060" cy="1251074"/>
            </a:xfrm>
            <a:prstGeom prst="rect">
              <a:avLst/>
            </a:prstGeom>
            <a:noFill/>
          </p:spPr>
          <p:txBody>
            <a:bodyPr wrap="none" rtlCol="0">
              <a:spAutoFit/>
            </a:bodyPr>
            <a:lstStyle/>
            <a:p>
              <a:endParaRPr lang="en-GB" sz="3200" dirty="0"/>
            </a:p>
          </p:txBody>
        </p:sp>
      </p:grpSp>
      <p:pic>
        <p:nvPicPr>
          <p:cNvPr id="9" name="Content Placeholder 14" descr="A cat lying on a couch&#10;&#10;Description automatically generated with low confidence">
            <a:extLst>
              <a:ext uri="{FF2B5EF4-FFF2-40B4-BE49-F238E27FC236}">
                <a16:creationId xmlns:a16="http://schemas.microsoft.com/office/drawing/2014/main" id="{0C2D4C8F-5C9E-9940-8498-26872C3762C6}"/>
              </a:ext>
              <a:ext uri="{C183D7F6-B498-43B3-948B-1728B52AA6E4}">
                <adec:decorative xmlns:adec="http://schemas.microsoft.com/office/drawing/2017/decorative" val="0"/>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933959" y="2060705"/>
            <a:ext cx="2419841" cy="1814881"/>
          </a:xfrm>
          <a:prstGeom prst="rect">
            <a:avLst/>
          </a:prstGeom>
        </p:spPr>
      </p:pic>
      <p:sp>
        <p:nvSpPr>
          <p:cNvPr id="10" name="TextBox 9">
            <a:extLst>
              <a:ext uri="{FF2B5EF4-FFF2-40B4-BE49-F238E27FC236}">
                <a16:creationId xmlns:a16="http://schemas.microsoft.com/office/drawing/2014/main" id="{33080147-C184-5146-B3CA-D4232155DA04}"/>
              </a:ext>
            </a:extLst>
          </p:cNvPr>
          <p:cNvSpPr txBox="1"/>
          <p:nvPr/>
        </p:nvSpPr>
        <p:spPr>
          <a:xfrm>
            <a:off x="2078539" y="5385252"/>
            <a:ext cx="2885470" cy="369332"/>
          </a:xfrm>
          <a:prstGeom prst="rect">
            <a:avLst/>
          </a:prstGeom>
          <a:noFill/>
        </p:spPr>
        <p:txBody>
          <a:bodyPr wrap="none" rtlCol="0">
            <a:spAutoFit/>
          </a:bodyPr>
          <a:lstStyle/>
          <a:p>
            <a:r>
              <a:rPr lang="en-US" dirty="0"/>
              <a:t>I used google translate….</a:t>
            </a:r>
          </a:p>
        </p:txBody>
      </p:sp>
    </p:spTree>
    <p:custDataLst>
      <p:tags r:id="rId1"/>
    </p:custDataLst>
    <p:extLst>
      <p:ext uri="{BB962C8B-B14F-4D97-AF65-F5344CB8AC3E}">
        <p14:creationId xmlns:p14="http://schemas.microsoft.com/office/powerpoint/2010/main" val="517829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randombar(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xEl>
                                              <p:pRg st="1" end="1"/>
                                            </p:txEl>
                                          </p:spTgt>
                                        </p:tgtEl>
                                        <p:attrNameLst>
                                          <p:attrName>style.visibility</p:attrName>
                                        </p:attrNameLst>
                                      </p:cBhvr>
                                      <p:to>
                                        <p:strVal val="visible"/>
                                      </p:to>
                                    </p:set>
                                    <p:animEffect transition="in" filter="blinds(horizontal)">
                                      <p:cBhvr>
                                        <p:cTn id="17" dur="500"/>
                                        <p:tgtEl>
                                          <p:spTgt spid="5">
                                            <p:txEl>
                                              <p:pRg st="1" end="1"/>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5">
                                            <p:txEl>
                                              <p:pRg st="2" end="2"/>
                                            </p:txEl>
                                          </p:spTgt>
                                        </p:tgtEl>
                                        <p:attrNameLst>
                                          <p:attrName>style.visibility</p:attrName>
                                        </p:attrNameLst>
                                      </p:cBhvr>
                                      <p:to>
                                        <p:strVal val="visible"/>
                                      </p:to>
                                    </p:set>
                                    <p:animEffect transition="in" filter="blinds(horizontal)">
                                      <p:cBhvr>
                                        <p:cTn id="20" dur="500"/>
                                        <p:tgtEl>
                                          <p:spTgt spid="5">
                                            <p:txEl>
                                              <p:pRg st="2" end="2"/>
                                            </p:txEl>
                                          </p:spTgt>
                                        </p:tgtEl>
                                      </p:cBhvr>
                                    </p:animEffect>
                                  </p:childTnLst>
                                </p:cTn>
                              </p:par>
                              <p:par>
                                <p:cTn id="21" presetID="3" presetClass="entr" presetSubtype="10" fill="hold" nodeType="withEffect">
                                  <p:stCondLst>
                                    <p:cond delay="0"/>
                                  </p:stCondLst>
                                  <p:childTnLst>
                                    <p:set>
                                      <p:cBhvr>
                                        <p:cTn id="22" dur="1" fill="hold">
                                          <p:stCondLst>
                                            <p:cond delay="0"/>
                                          </p:stCondLst>
                                        </p:cTn>
                                        <p:tgtEl>
                                          <p:spTgt spid="5">
                                            <p:txEl>
                                              <p:pRg st="3" end="3"/>
                                            </p:txEl>
                                          </p:spTgt>
                                        </p:tgtEl>
                                        <p:attrNameLst>
                                          <p:attrName>style.visibility</p:attrName>
                                        </p:attrNameLst>
                                      </p:cBhvr>
                                      <p:to>
                                        <p:strVal val="visible"/>
                                      </p:to>
                                    </p:set>
                                    <p:animEffect transition="in" filter="blinds(horizontal)">
                                      <p:cBhvr>
                                        <p:cTn id="23" dur="500"/>
                                        <p:tgtEl>
                                          <p:spTgt spid="5">
                                            <p:txEl>
                                              <p:pRg st="3" end="3"/>
                                            </p:txEl>
                                          </p:spTgt>
                                        </p:tgtEl>
                                      </p:cBhvr>
                                    </p:animEffect>
                                  </p:childTnLst>
                                </p:cTn>
                              </p:par>
                              <p:par>
                                <p:cTn id="24" presetID="3" presetClass="entr" presetSubtype="10" fill="hold" nodeType="withEffect">
                                  <p:stCondLst>
                                    <p:cond delay="0"/>
                                  </p:stCondLst>
                                  <p:childTnLst>
                                    <p:set>
                                      <p:cBhvr>
                                        <p:cTn id="25" dur="1" fill="hold">
                                          <p:stCondLst>
                                            <p:cond delay="0"/>
                                          </p:stCondLst>
                                        </p:cTn>
                                        <p:tgtEl>
                                          <p:spTgt spid="5">
                                            <p:txEl>
                                              <p:pRg st="4" end="4"/>
                                            </p:txEl>
                                          </p:spTgt>
                                        </p:tgtEl>
                                        <p:attrNameLst>
                                          <p:attrName>style.visibility</p:attrName>
                                        </p:attrNameLst>
                                      </p:cBhvr>
                                      <p:to>
                                        <p:strVal val="visible"/>
                                      </p:to>
                                    </p:set>
                                    <p:animEffect transition="in" filter="blinds(horizontal)">
                                      <p:cBhvr>
                                        <p:cTn id="26" dur="500"/>
                                        <p:tgtEl>
                                          <p:spTgt spid="5">
                                            <p:txEl>
                                              <p:pRg st="4" end="4"/>
                                            </p:txEl>
                                          </p:spTgt>
                                        </p:tgtEl>
                                      </p:cBhvr>
                                    </p:animEffect>
                                  </p:childTnLst>
                                </p:cTn>
                              </p:par>
                            </p:childTnLst>
                          </p:cTn>
                        </p:par>
                        <p:par>
                          <p:cTn id="27" fill="hold">
                            <p:stCondLst>
                              <p:cond delay="500"/>
                            </p:stCondLst>
                            <p:childTnLst>
                              <p:par>
                                <p:cTn id="28" presetID="5" presetClass="entr" presetSubtype="10" fill="hold" grpId="0" nodeType="after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checkerboard(across)">
                                      <p:cBhvr>
                                        <p:cTn id="30" dur="500"/>
                                        <p:tgtEl>
                                          <p:spTgt spid="10"/>
                                        </p:tgtEl>
                                      </p:cBhvr>
                                    </p:animEffect>
                                  </p:childTnLst>
                                </p:cTn>
                              </p:par>
                              <p:par>
                                <p:cTn id="31" presetID="1" presetClass="entr" presetSubtype="0" fill="hold" nodeType="withEffect">
                                  <p:stCondLst>
                                    <p:cond delay="0"/>
                                  </p:stCondLst>
                                  <p:childTnLst>
                                    <p:set>
                                      <p:cBhvr>
                                        <p:cTn id="3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4FDB1-6BB5-8A44-BFD3-EB9F26508439}"/>
              </a:ext>
            </a:extLst>
          </p:cNvPr>
          <p:cNvSpPr>
            <a:spLocks noGrp="1"/>
          </p:cNvSpPr>
          <p:nvPr>
            <p:ph type="title"/>
          </p:nvPr>
        </p:nvSpPr>
        <p:spPr/>
        <p:txBody>
          <a:bodyPr/>
          <a:lstStyle/>
          <a:p>
            <a:r>
              <a:rPr lang="en-US" dirty="0"/>
              <a:t>Parallel Reliability</a:t>
            </a:r>
          </a:p>
        </p:txBody>
      </p:sp>
      <p:graphicFrame>
        <p:nvGraphicFramePr>
          <p:cNvPr id="3" name="Table 3">
            <a:extLst>
              <a:ext uri="{FF2B5EF4-FFF2-40B4-BE49-F238E27FC236}">
                <a16:creationId xmlns:a16="http://schemas.microsoft.com/office/drawing/2014/main" id="{7F6A1E65-F4CA-5742-9C10-14743F9C17BC}"/>
              </a:ext>
            </a:extLst>
          </p:cNvPr>
          <p:cNvGraphicFramePr>
            <a:graphicFrameLocks noGrp="1"/>
          </p:cNvGraphicFramePr>
          <p:nvPr>
            <p:ph idx="1"/>
            <p:extLst>
              <p:ext uri="{D42A27DB-BD31-4B8C-83A1-F6EECF244321}">
                <p14:modId xmlns:p14="http://schemas.microsoft.com/office/powerpoint/2010/main" val="102761778"/>
              </p:ext>
            </p:extLst>
          </p:nvPr>
        </p:nvGraphicFramePr>
        <p:xfrm>
          <a:off x="594712" y="1949450"/>
          <a:ext cx="9661396" cy="4389568"/>
        </p:xfrm>
        <a:graphic>
          <a:graphicData uri="http://schemas.openxmlformats.org/drawingml/2006/table">
            <a:tbl>
              <a:tblPr firstRow="1" bandRow="1">
                <a:tableStyleId>{5C22544A-7EE6-4342-B048-85BDC9FD1C3A}</a:tableStyleId>
              </a:tblPr>
              <a:tblGrid>
                <a:gridCol w="2024920">
                  <a:extLst>
                    <a:ext uri="{9D8B030D-6E8A-4147-A177-3AD203B41FA5}">
                      <a16:colId xmlns:a16="http://schemas.microsoft.com/office/drawing/2014/main" val="1399732891"/>
                    </a:ext>
                  </a:extLst>
                </a:gridCol>
                <a:gridCol w="2248930">
                  <a:extLst>
                    <a:ext uri="{9D8B030D-6E8A-4147-A177-3AD203B41FA5}">
                      <a16:colId xmlns:a16="http://schemas.microsoft.com/office/drawing/2014/main" val="1394751337"/>
                    </a:ext>
                  </a:extLst>
                </a:gridCol>
                <a:gridCol w="2792627">
                  <a:extLst>
                    <a:ext uri="{9D8B030D-6E8A-4147-A177-3AD203B41FA5}">
                      <a16:colId xmlns:a16="http://schemas.microsoft.com/office/drawing/2014/main" val="2379948913"/>
                    </a:ext>
                  </a:extLst>
                </a:gridCol>
                <a:gridCol w="2594919">
                  <a:extLst>
                    <a:ext uri="{9D8B030D-6E8A-4147-A177-3AD203B41FA5}">
                      <a16:colId xmlns:a16="http://schemas.microsoft.com/office/drawing/2014/main" val="2024193136"/>
                    </a:ext>
                  </a:extLst>
                </a:gridCol>
              </a:tblGrid>
              <a:tr h="1097392">
                <a:tc>
                  <a:txBody>
                    <a:bodyPr/>
                    <a:lstStyle/>
                    <a:p>
                      <a:pPr algn="ctr"/>
                      <a:endParaRPr lang="en-US" sz="4400" dirty="0">
                        <a:solidFill>
                          <a:schemeClr val="bg1">
                            <a:lumMod val="95000"/>
                          </a:schemeClr>
                        </a:solidFill>
                      </a:endParaRPr>
                    </a:p>
                  </a:txBody>
                  <a:tcPr>
                    <a:solidFill>
                      <a:schemeClr val="bg2">
                        <a:lumMod val="75000"/>
                      </a:schemeClr>
                    </a:solidFill>
                  </a:tcPr>
                </a:tc>
                <a:tc>
                  <a:txBody>
                    <a:bodyPr/>
                    <a:lstStyle/>
                    <a:p>
                      <a:pPr algn="ctr"/>
                      <a:r>
                        <a:rPr lang="en-US" sz="4400" b="0" dirty="0">
                          <a:solidFill>
                            <a:schemeClr val="bg1">
                              <a:lumMod val="95000"/>
                            </a:schemeClr>
                          </a:solidFill>
                        </a:rPr>
                        <a:t>Item 1</a:t>
                      </a:r>
                    </a:p>
                  </a:txBody>
                  <a:tcPr>
                    <a:solidFill>
                      <a:schemeClr val="bg2">
                        <a:lumMod val="75000"/>
                      </a:schemeClr>
                    </a:solidFill>
                  </a:tcPr>
                </a:tc>
                <a:tc>
                  <a:txBody>
                    <a:bodyPr/>
                    <a:lstStyle/>
                    <a:p>
                      <a:pPr algn="ctr"/>
                      <a:r>
                        <a:rPr lang="en-US" sz="4400" b="0" dirty="0">
                          <a:solidFill>
                            <a:schemeClr val="bg1">
                              <a:lumMod val="95000"/>
                            </a:schemeClr>
                          </a:solidFill>
                        </a:rPr>
                        <a:t>Item 2</a:t>
                      </a:r>
                    </a:p>
                  </a:txBody>
                  <a:tcPr>
                    <a:solidFill>
                      <a:schemeClr val="bg2">
                        <a:lumMod val="75000"/>
                      </a:schemeClr>
                    </a:solidFill>
                  </a:tcPr>
                </a:tc>
                <a:tc>
                  <a:txBody>
                    <a:bodyPr/>
                    <a:lstStyle/>
                    <a:p>
                      <a:pPr algn="ctr"/>
                      <a:r>
                        <a:rPr lang="en-US" sz="4400" b="0" dirty="0">
                          <a:solidFill>
                            <a:schemeClr val="bg1">
                              <a:lumMod val="95000"/>
                            </a:schemeClr>
                          </a:solidFill>
                        </a:rPr>
                        <a:t>Item 3</a:t>
                      </a:r>
                    </a:p>
                  </a:txBody>
                  <a:tcPr>
                    <a:solidFill>
                      <a:schemeClr val="bg2">
                        <a:lumMod val="75000"/>
                      </a:schemeClr>
                    </a:solidFill>
                  </a:tcPr>
                </a:tc>
                <a:extLst>
                  <a:ext uri="{0D108BD9-81ED-4DB2-BD59-A6C34878D82A}">
                    <a16:rowId xmlns:a16="http://schemas.microsoft.com/office/drawing/2014/main" val="1063033883"/>
                  </a:ext>
                </a:extLst>
              </a:tr>
              <a:tr h="1097392">
                <a:tc>
                  <a:txBody>
                    <a:bodyPr/>
                    <a:lstStyle/>
                    <a:p>
                      <a:pPr algn="ctr"/>
                      <a:r>
                        <a:rPr lang="en-US" sz="4400" dirty="0">
                          <a:solidFill>
                            <a:schemeClr val="bg1">
                              <a:lumMod val="95000"/>
                            </a:schemeClr>
                          </a:solidFill>
                        </a:rPr>
                        <a:t>Item 1</a:t>
                      </a:r>
                    </a:p>
                  </a:txBody>
                  <a:tcPr>
                    <a:solidFill>
                      <a:schemeClr val="bg2">
                        <a:lumMod val="75000"/>
                      </a:schemeClr>
                    </a:solidFill>
                  </a:tcPr>
                </a:tc>
                <a:tc>
                  <a:txBody>
                    <a:bodyPr/>
                    <a:lstStyle/>
                    <a:p>
                      <a:pPr algn="ctr"/>
                      <a:r>
                        <a:rPr lang="en-US" sz="4400" dirty="0">
                          <a:solidFill>
                            <a:schemeClr val="bg1">
                              <a:lumMod val="95000"/>
                            </a:schemeClr>
                          </a:solidFill>
                        </a:rPr>
                        <a:t>2 </a:t>
                      </a:r>
                    </a:p>
                  </a:txBody>
                  <a:tcPr>
                    <a:solidFill>
                      <a:schemeClr val="bg2">
                        <a:lumMod val="75000"/>
                      </a:schemeClr>
                    </a:solidFill>
                  </a:tcPr>
                </a:tc>
                <a:tc>
                  <a:txBody>
                    <a:bodyPr/>
                    <a:lstStyle/>
                    <a:p>
                      <a:pPr algn="ctr"/>
                      <a:r>
                        <a:rPr lang="en-US" sz="4400" dirty="0">
                          <a:solidFill>
                            <a:schemeClr val="bg1">
                              <a:lumMod val="95000"/>
                            </a:schemeClr>
                          </a:solidFill>
                        </a:rPr>
                        <a:t>5</a:t>
                      </a:r>
                    </a:p>
                  </a:txBody>
                  <a:tcPr>
                    <a:solidFill>
                      <a:schemeClr val="bg2">
                        <a:lumMod val="75000"/>
                      </a:schemeClr>
                    </a:solidFill>
                  </a:tcPr>
                </a:tc>
                <a:tc>
                  <a:txBody>
                    <a:bodyPr/>
                    <a:lstStyle/>
                    <a:p>
                      <a:pPr algn="ctr"/>
                      <a:r>
                        <a:rPr lang="en-US" sz="4400" dirty="0">
                          <a:solidFill>
                            <a:schemeClr val="bg1">
                              <a:lumMod val="95000"/>
                            </a:schemeClr>
                          </a:solidFill>
                        </a:rPr>
                        <a:t>5</a:t>
                      </a:r>
                    </a:p>
                  </a:txBody>
                  <a:tcPr>
                    <a:solidFill>
                      <a:schemeClr val="bg2">
                        <a:lumMod val="75000"/>
                      </a:schemeClr>
                    </a:solidFill>
                  </a:tcPr>
                </a:tc>
                <a:extLst>
                  <a:ext uri="{0D108BD9-81ED-4DB2-BD59-A6C34878D82A}">
                    <a16:rowId xmlns:a16="http://schemas.microsoft.com/office/drawing/2014/main" val="2709386341"/>
                  </a:ext>
                </a:extLst>
              </a:tr>
              <a:tr h="1097392">
                <a:tc>
                  <a:txBody>
                    <a:bodyPr/>
                    <a:lstStyle/>
                    <a:p>
                      <a:pPr algn="ctr"/>
                      <a:r>
                        <a:rPr lang="en-US" sz="4400" dirty="0">
                          <a:solidFill>
                            <a:schemeClr val="bg1">
                              <a:lumMod val="95000"/>
                            </a:schemeClr>
                          </a:solidFill>
                        </a:rPr>
                        <a:t>Item 2</a:t>
                      </a:r>
                    </a:p>
                  </a:txBody>
                  <a:tcPr>
                    <a:solidFill>
                      <a:schemeClr val="bg2">
                        <a:lumMod val="75000"/>
                      </a:schemeClr>
                    </a:solidFill>
                  </a:tcPr>
                </a:tc>
                <a:tc>
                  <a:txBody>
                    <a:bodyPr/>
                    <a:lstStyle/>
                    <a:p>
                      <a:pPr algn="ctr"/>
                      <a:r>
                        <a:rPr lang="en-US" sz="4400" dirty="0">
                          <a:solidFill>
                            <a:schemeClr val="bg1">
                              <a:lumMod val="95000"/>
                            </a:schemeClr>
                          </a:solidFill>
                        </a:rPr>
                        <a:t>5</a:t>
                      </a:r>
                    </a:p>
                  </a:txBody>
                  <a:tcPr>
                    <a:solidFill>
                      <a:schemeClr val="bg2">
                        <a:lumMod val="75000"/>
                      </a:schemeClr>
                    </a:solidFill>
                  </a:tcPr>
                </a:tc>
                <a:tc>
                  <a:txBody>
                    <a:bodyPr/>
                    <a:lstStyle/>
                    <a:p>
                      <a:pPr algn="ctr"/>
                      <a:r>
                        <a:rPr lang="en-US" sz="4400" dirty="0">
                          <a:solidFill>
                            <a:schemeClr val="bg1">
                              <a:lumMod val="95000"/>
                            </a:schemeClr>
                          </a:solidFill>
                        </a:rPr>
                        <a:t>2</a:t>
                      </a:r>
                    </a:p>
                  </a:txBody>
                  <a:tcPr>
                    <a:solidFill>
                      <a:schemeClr val="bg2">
                        <a:lumMod val="75000"/>
                      </a:schemeClr>
                    </a:solidFill>
                  </a:tcPr>
                </a:tc>
                <a:tc>
                  <a:txBody>
                    <a:bodyPr/>
                    <a:lstStyle/>
                    <a:p>
                      <a:pPr algn="ctr"/>
                      <a:r>
                        <a:rPr lang="en-US" sz="4400" dirty="0">
                          <a:solidFill>
                            <a:schemeClr val="bg1">
                              <a:lumMod val="95000"/>
                            </a:schemeClr>
                          </a:solidFill>
                        </a:rPr>
                        <a:t>5</a:t>
                      </a:r>
                    </a:p>
                  </a:txBody>
                  <a:tcPr>
                    <a:solidFill>
                      <a:schemeClr val="bg2">
                        <a:lumMod val="75000"/>
                      </a:schemeClr>
                    </a:solidFill>
                  </a:tcPr>
                </a:tc>
                <a:extLst>
                  <a:ext uri="{0D108BD9-81ED-4DB2-BD59-A6C34878D82A}">
                    <a16:rowId xmlns:a16="http://schemas.microsoft.com/office/drawing/2014/main" val="3544337476"/>
                  </a:ext>
                </a:extLst>
              </a:tr>
              <a:tr h="1097392">
                <a:tc>
                  <a:txBody>
                    <a:bodyPr/>
                    <a:lstStyle/>
                    <a:p>
                      <a:pPr algn="ctr"/>
                      <a:r>
                        <a:rPr lang="en-US" sz="4400" dirty="0">
                          <a:solidFill>
                            <a:schemeClr val="bg1">
                              <a:lumMod val="95000"/>
                            </a:schemeClr>
                          </a:solidFill>
                        </a:rPr>
                        <a:t>Item 3</a:t>
                      </a:r>
                    </a:p>
                  </a:txBody>
                  <a:tcPr>
                    <a:solidFill>
                      <a:schemeClr val="bg2">
                        <a:lumMod val="75000"/>
                      </a:schemeClr>
                    </a:solidFill>
                  </a:tcPr>
                </a:tc>
                <a:tc>
                  <a:txBody>
                    <a:bodyPr/>
                    <a:lstStyle/>
                    <a:p>
                      <a:pPr algn="ctr"/>
                      <a:r>
                        <a:rPr lang="en-US" sz="4400" dirty="0">
                          <a:solidFill>
                            <a:schemeClr val="bg1">
                              <a:lumMod val="95000"/>
                            </a:schemeClr>
                          </a:solidFill>
                        </a:rPr>
                        <a:t>5</a:t>
                      </a:r>
                    </a:p>
                  </a:txBody>
                  <a:tcPr>
                    <a:solidFill>
                      <a:schemeClr val="bg2">
                        <a:lumMod val="75000"/>
                      </a:schemeClr>
                    </a:solidFill>
                  </a:tcPr>
                </a:tc>
                <a:tc>
                  <a:txBody>
                    <a:bodyPr/>
                    <a:lstStyle/>
                    <a:p>
                      <a:pPr algn="ctr"/>
                      <a:r>
                        <a:rPr lang="en-US" sz="4400" dirty="0">
                          <a:solidFill>
                            <a:schemeClr val="bg1">
                              <a:lumMod val="95000"/>
                            </a:schemeClr>
                          </a:solidFill>
                        </a:rPr>
                        <a:t>5</a:t>
                      </a:r>
                    </a:p>
                  </a:txBody>
                  <a:tcPr>
                    <a:solidFill>
                      <a:schemeClr val="bg2">
                        <a:lumMod val="75000"/>
                      </a:schemeClr>
                    </a:solidFill>
                  </a:tcPr>
                </a:tc>
                <a:tc>
                  <a:txBody>
                    <a:bodyPr/>
                    <a:lstStyle/>
                    <a:p>
                      <a:pPr algn="ctr"/>
                      <a:r>
                        <a:rPr lang="en-US" sz="4400" dirty="0">
                          <a:solidFill>
                            <a:schemeClr val="bg1">
                              <a:lumMod val="95000"/>
                            </a:schemeClr>
                          </a:solidFill>
                        </a:rPr>
                        <a:t>2</a:t>
                      </a:r>
                    </a:p>
                  </a:txBody>
                  <a:tcPr>
                    <a:solidFill>
                      <a:schemeClr val="bg2">
                        <a:lumMod val="75000"/>
                      </a:schemeClr>
                    </a:solidFill>
                  </a:tcPr>
                </a:tc>
                <a:extLst>
                  <a:ext uri="{0D108BD9-81ED-4DB2-BD59-A6C34878D82A}">
                    <a16:rowId xmlns:a16="http://schemas.microsoft.com/office/drawing/2014/main" val="547915548"/>
                  </a:ext>
                </a:extLst>
              </a:tr>
            </a:tbl>
          </a:graphicData>
        </a:graphic>
      </p:graphicFrame>
      <p:sp>
        <p:nvSpPr>
          <p:cNvPr id="10" name="TextBox 9">
            <a:extLst>
              <a:ext uri="{FF2B5EF4-FFF2-40B4-BE49-F238E27FC236}">
                <a16:creationId xmlns:a16="http://schemas.microsoft.com/office/drawing/2014/main" id="{4893CB1C-2155-A146-A797-484A2EDA24BD}"/>
              </a:ext>
            </a:extLst>
          </p:cNvPr>
          <p:cNvSpPr txBox="1"/>
          <p:nvPr/>
        </p:nvSpPr>
        <p:spPr>
          <a:xfrm>
            <a:off x="6722075" y="3059668"/>
            <a:ext cx="1547603" cy="369332"/>
          </a:xfrm>
          <a:prstGeom prst="rect">
            <a:avLst/>
          </a:prstGeom>
          <a:noFill/>
        </p:spPr>
        <p:txBody>
          <a:bodyPr wrap="none" rtlCol="0">
            <a:spAutoFit/>
          </a:bodyPr>
          <a:lstStyle/>
          <a:p>
            <a:r>
              <a:rPr lang="en-US" dirty="0"/>
              <a:t>Co-variances</a:t>
            </a:r>
          </a:p>
        </p:txBody>
      </p:sp>
      <p:sp>
        <p:nvSpPr>
          <p:cNvPr id="11" name="TextBox 10">
            <a:extLst>
              <a:ext uri="{FF2B5EF4-FFF2-40B4-BE49-F238E27FC236}">
                <a16:creationId xmlns:a16="http://schemas.microsoft.com/office/drawing/2014/main" id="{66AF73AF-6107-3747-B201-B6B7E5B9D832}"/>
              </a:ext>
            </a:extLst>
          </p:cNvPr>
          <p:cNvSpPr txBox="1"/>
          <p:nvPr/>
        </p:nvSpPr>
        <p:spPr>
          <a:xfrm rot="1712997">
            <a:off x="5379170" y="4406452"/>
            <a:ext cx="1191288" cy="369332"/>
          </a:xfrm>
          <a:prstGeom prst="rect">
            <a:avLst/>
          </a:prstGeom>
          <a:noFill/>
        </p:spPr>
        <p:txBody>
          <a:bodyPr wrap="none" rtlCol="0">
            <a:spAutoFit/>
          </a:bodyPr>
          <a:lstStyle/>
          <a:p>
            <a:r>
              <a:rPr lang="en-US" dirty="0"/>
              <a:t>Variances</a:t>
            </a:r>
          </a:p>
        </p:txBody>
      </p:sp>
    </p:spTree>
    <p:extLst>
      <p:ext uri="{BB962C8B-B14F-4D97-AF65-F5344CB8AC3E}">
        <p14:creationId xmlns:p14="http://schemas.microsoft.com/office/powerpoint/2010/main" val="232191253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1.2|2.6|3.9"/>
</p:tagLst>
</file>

<file path=ppt/tags/tag2.xml><?xml version="1.0" encoding="utf-8"?>
<p:tagLst xmlns:a="http://schemas.openxmlformats.org/drawingml/2006/main" xmlns:r="http://schemas.openxmlformats.org/officeDocument/2006/relationships" xmlns:p="http://schemas.openxmlformats.org/presentationml/2006/main">
  <p:tag name="TIMING" val="|28.1|3.9|4.7"/>
</p:tagLst>
</file>

<file path=ppt/tags/tag3.xml><?xml version="1.0" encoding="utf-8"?>
<p:tagLst xmlns:a="http://schemas.openxmlformats.org/drawingml/2006/main" xmlns:r="http://schemas.openxmlformats.org/officeDocument/2006/relationships" xmlns:p="http://schemas.openxmlformats.org/presentationml/2006/main">
  <p:tag name="TIMING" val="|33.9|1.2"/>
</p:tagLst>
</file>

<file path=ppt/tags/tag4.xml><?xml version="1.0" encoding="utf-8"?>
<p:tagLst xmlns:a="http://schemas.openxmlformats.org/drawingml/2006/main" xmlns:r="http://schemas.openxmlformats.org/officeDocument/2006/relationships" xmlns:p="http://schemas.openxmlformats.org/presentationml/2006/main">
  <p:tag name="TIMING" val="|22.3"/>
</p:tagLst>
</file>

<file path=ppt/tags/tag5.xml><?xml version="1.0" encoding="utf-8"?>
<p:tagLst xmlns:a="http://schemas.openxmlformats.org/drawingml/2006/main" xmlns:r="http://schemas.openxmlformats.org/officeDocument/2006/relationships" xmlns:p="http://schemas.openxmlformats.org/presentationml/2006/main">
  <p:tag name="TIMING" val="|23.9"/>
</p:tagLst>
</file>

<file path=ppt/tags/tag6.xml><?xml version="1.0" encoding="utf-8"?>
<p:tagLst xmlns:a="http://schemas.openxmlformats.org/drawingml/2006/main" xmlns:r="http://schemas.openxmlformats.org/officeDocument/2006/relationships" xmlns:p="http://schemas.openxmlformats.org/presentationml/2006/main">
  <p:tag name="TIMING" val="|8"/>
</p:tagLst>
</file>

<file path=ppt/tags/tag7.xml><?xml version="1.0" encoding="utf-8"?>
<p:tagLst xmlns:a="http://schemas.openxmlformats.org/drawingml/2006/main" xmlns:r="http://schemas.openxmlformats.org/officeDocument/2006/relationships" xmlns:p="http://schemas.openxmlformats.org/presentationml/2006/main">
  <p:tag name="TIMING" val="|12.6|0.9|14.7"/>
</p:tagLst>
</file>

<file path=ppt/tags/tag8.xml><?xml version="1.0" encoding="utf-8"?>
<p:tagLst xmlns:a="http://schemas.openxmlformats.org/drawingml/2006/main" xmlns:r="http://schemas.openxmlformats.org/officeDocument/2006/relationships" xmlns:p="http://schemas.openxmlformats.org/presentationml/2006/main">
  <p:tag name="TIMING" val="|54.4"/>
</p:tagLst>
</file>

<file path=ppt/tags/tag9.xml><?xml version="1.0" encoding="utf-8"?>
<p:tagLst xmlns:a="http://schemas.openxmlformats.org/drawingml/2006/main" xmlns:r="http://schemas.openxmlformats.org/officeDocument/2006/relationships" xmlns:p="http://schemas.openxmlformats.org/presentationml/2006/main">
  <p:tag name="TIMING" val="|25.5"/>
</p:tagLst>
</file>

<file path=ppt/theme/theme1.xml><?xml version="1.0" encoding="utf-8"?>
<a:theme xmlns:a="http://schemas.openxmlformats.org/drawingml/2006/main" name="DappledVTI">
  <a:themeElements>
    <a:clrScheme name="AnalogousFromRegularSeedLeftStep">
      <a:dk1>
        <a:srgbClr val="000000"/>
      </a:dk1>
      <a:lt1>
        <a:srgbClr val="FFFFFF"/>
      </a:lt1>
      <a:dk2>
        <a:srgbClr val="223A3D"/>
      </a:dk2>
      <a:lt2>
        <a:srgbClr val="E8E6E2"/>
      </a:lt2>
      <a:accent1>
        <a:srgbClr val="2971E7"/>
      </a:accent1>
      <a:accent2>
        <a:srgbClr val="17AED5"/>
      </a:accent2>
      <a:accent3>
        <a:srgbClr val="20B596"/>
      </a:accent3>
      <a:accent4>
        <a:srgbClr val="14BC52"/>
      </a:accent4>
      <a:accent5>
        <a:srgbClr val="28BB21"/>
      </a:accent5>
      <a:accent6>
        <a:srgbClr val="5FB714"/>
      </a:accent6>
      <a:hlink>
        <a:srgbClr val="A57B37"/>
      </a:hlink>
      <a:folHlink>
        <a:srgbClr val="7F7F7F"/>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4D5B7CF51FD7D419C5CAA01758E47AC" ma:contentTypeVersion="13" ma:contentTypeDescription="Create a new document." ma:contentTypeScope="" ma:versionID="b64f38b3ec8a3619e5554203bfedb273">
  <xsd:schema xmlns:xsd="http://www.w3.org/2001/XMLSchema" xmlns:xs="http://www.w3.org/2001/XMLSchema" xmlns:p="http://schemas.microsoft.com/office/2006/metadata/properties" xmlns:ns2="22dc0c7b-222c-4368-9d25-b23c1c5625aa" xmlns:ns3="a544f5c6-c2b2-44cf-9139-519269434505" targetNamespace="http://schemas.microsoft.com/office/2006/metadata/properties" ma:root="true" ma:fieldsID="24a7b17ef24addfb07d34f978b6a18cc" ns2:_="" ns3:_="">
    <xsd:import namespace="22dc0c7b-222c-4368-9d25-b23c1c5625aa"/>
    <xsd:import namespace="a544f5c6-c2b2-44cf-9139-519269434505"/>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LengthInSecond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dc0c7b-222c-4368-9d25-b23c1c5625a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LengthInSeconds" ma:index="14" nillable="true" ma:displayName="MediaLengthInSeconds" ma:hidden="true" ma:internalName="MediaLengthInSeconds" ma:readOnly="true">
      <xsd:simpleType>
        <xsd:restriction base="dms:Unknow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DateTaken" ma:index="19" nillable="true" ma:displayName="MediaServiceDateTaken" ma:hidden="true" ma:internalName="MediaServiceDateTaken" ma:readOnly="true">
      <xsd:simpleType>
        <xsd:restriction base="dms:Text"/>
      </xsd:simpleType>
    </xsd:element>
    <xsd:element name="MediaServiceLocation" ma:index="20"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544f5c6-c2b2-44cf-9139-51926943450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501D15E-B690-4EE9-ACF7-3082DEC899AD}">
  <ds:schemaRefs>
    <ds:schemaRef ds:uri="http://schemas.microsoft.com/office/2006/metadata/properties"/>
    <ds:schemaRef ds:uri="http://schemas.microsoft.com/office/infopath/2007/PartnerControls"/>
    <ds:schemaRef ds:uri="3450dea5-9c92-46d7-80ec-867c4bee000d"/>
  </ds:schemaRefs>
</ds:datastoreItem>
</file>

<file path=customXml/itemProps2.xml><?xml version="1.0" encoding="utf-8"?>
<ds:datastoreItem xmlns:ds="http://schemas.openxmlformats.org/officeDocument/2006/customXml" ds:itemID="{CF7CADBC-9D14-4174-9195-BE78EE7AEB18}">
  <ds:schemaRefs>
    <ds:schemaRef ds:uri="http://schemas.microsoft.com/sharepoint/v3/contenttype/forms"/>
  </ds:schemaRefs>
</ds:datastoreItem>
</file>

<file path=customXml/itemProps3.xml><?xml version="1.0" encoding="utf-8"?>
<ds:datastoreItem xmlns:ds="http://schemas.openxmlformats.org/officeDocument/2006/customXml" ds:itemID="{58FE624C-930E-4ED7-AD37-4B1688C9E110}"/>
</file>

<file path=docProps/app.xml><?xml version="1.0" encoding="utf-8"?>
<Properties xmlns="http://schemas.openxmlformats.org/officeDocument/2006/extended-properties" xmlns:vt="http://schemas.openxmlformats.org/officeDocument/2006/docPropsVTypes">
  <TotalTime>167</TotalTime>
  <Words>809</Words>
  <Application>Microsoft Macintosh PowerPoint</Application>
  <PresentationFormat>Widescreen</PresentationFormat>
  <Paragraphs>129</Paragraphs>
  <Slides>14</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Avenir Next LT Pro</vt:lpstr>
      <vt:lpstr>AvenirNext LT Pro Medium</vt:lpstr>
      <vt:lpstr>Calibri</vt:lpstr>
      <vt:lpstr>Sabon Next LT</vt:lpstr>
      <vt:lpstr>DappledVTI</vt:lpstr>
      <vt:lpstr>Measurement Assumptions</vt:lpstr>
      <vt:lpstr>Last Week</vt:lpstr>
      <vt:lpstr>This Week</vt:lpstr>
      <vt:lpstr>Assumptions</vt:lpstr>
      <vt:lpstr>Quick Glossary</vt:lpstr>
      <vt:lpstr>Quick Glossary</vt:lpstr>
      <vt:lpstr>Procedure</vt:lpstr>
      <vt:lpstr>Parallel Reliability</vt:lpstr>
      <vt:lpstr>Parallel Reliability</vt:lpstr>
      <vt:lpstr>Tau Equivalent Reliability </vt:lpstr>
      <vt:lpstr>Tau Equivalent Reliability </vt:lpstr>
      <vt:lpstr>Essential Tau Equivalent Reliability </vt:lpstr>
      <vt:lpstr>Congeneric Reliability</vt:lpstr>
      <vt:lpstr>Three Reliability Models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Assumptions</dc:title>
  <dc:creator>Oliver Clark</dc:creator>
  <cp:lastModifiedBy>Oliver Clark</cp:lastModifiedBy>
  <cp:revision>23</cp:revision>
  <dcterms:created xsi:type="dcterms:W3CDTF">2021-02-24T10:25:56Z</dcterms:created>
  <dcterms:modified xsi:type="dcterms:W3CDTF">2021-03-06T12:48:34Z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0x010100A4D5B7CF51FD7D419C5CAA01758E47AC</vt:lpwstr>
  </property>
</Properties>
</file>

<file path=docProps/thumbnail.jpeg>
</file>